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8" r:id="rId4"/>
  </p:sldMasterIdLst>
  <p:notesMasterIdLst>
    <p:notesMasterId r:id="rId44"/>
  </p:notesMasterIdLst>
  <p:handoutMasterIdLst>
    <p:handoutMasterId r:id="rId45"/>
  </p:handoutMasterIdLst>
  <p:sldIdLst>
    <p:sldId id="326" r:id="rId5"/>
    <p:sldId id="557" r:id="rId6"/>
    <p:sldId id="694" r:id="rId7"/>
    <p:sldId id="558" r:id="rId8"/>
    <p:sldId id="559" r:id="rId9"/>
    <p:sldId id="1047" r:id="rId10"/>
    <p:sldId id="1084" r:id="rId11"/>
    <p:sldId id="1048" r:id="rId12"/>
    <p:sldId id="1049" r:id="rId13"/>
    <p:sldId id="990" r:id="rId14"/>
    <p:sldId id="991" r:id="rId15"/>
    <p:sldId id="992" r:id="rId16"/>
    <p:sldId id="1050" r:id="rId17"/>
    <p:sldId id="1052" r:id="rId18"/>
    <p:sldId id="1051" r:id="rId19"/>
    <p:sldId id="1053" r:id="rId20"/>
    <p:sldId id="951" r:id="rId21"/>
    <p:sldId id="1054" r:id="rId22"/>
    <p:sldId id="1057" r:id="rId23"/>
    <p:sldId id="1060" r:id="rId24"/>
    <p:sldId id="1085" r:id="rId25"/>
    <p:sldId id="1087" r:id="rId26"/>
    <p:sldId id="1034" r:id="rId27"/>
    <p:sldId id="1059" r:id="rId28"/>
    <p:sldId id="1086" r:id="rId29"/>
    <p:sldId id="1061" r:id="rId30"/>
    <p:sldId id="1062" r:id="rId31"/>
    <p:sldId id="1067" r:id="rId32"/>
    <p:sldId id="1069" r:id="rId33"/>
    <p:sldId id="1072" r:id="rId34"/>
    <p:sldId id="1078" r:id="rId35"/>
    <p:sldId id="1079" r:id="rId36"/>
    <p:sldId id="1076" r:id="rId37"/>
    <p:sldId id="1077" r:id="rId38"/>
    <p:sldId id="1080" r:id="rId39"/>
    <p:sldId id="946" r:id="rId40"/>
    <p:sldId id="863" r:id="rId41"/>
    <p:sldId id="1082" r:id="rId42"/>
    <p:sldId id="1083"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6AB02"/>
    <a:srgbClr val="66A61E"/>
    <a:srgbClr val="E7298A"/>
    <a:srgbClr val="7570B3"/>
    <a:srgbClr val="D95F02"/>
    <a:srgbClr val="1B9E77"/>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10" autoAdjust="0"/>
    <p:restoredTop sz="94762" autoAdjust="0"/>
  </p:normalViewPr>
  <p:slideViewPr>
    <p:cSldViewPr snapToGrid="0" snapToObjects="1">
      <p:cViewPr>
        <p:scale>
          <a:sx n="90" d="100"/>
          <a:sy n="90" d="100"/>
        </p:scale>
        <p:origin x="-1424" y="-304"/>
      </p:cViewPr>
      <p:guideLst>
        <p:guide orient="horz" pos="1885"/>
        <p:guide orient="horz" pos="758"/>
        <p:guide pos="2860"/>
      </p:guideLst>
    </p:cSldViewPr>
  </p:slideViewPr>
  <p:notesTextViewPr>
    <p:cViewPr>
      <p:scale>
        <a:sx n="100" d="100"/>
        <a:sy n="100" d="100"/>
      </p:scale>
      <p:origin x="0" y="0"/>
    </p:cViewPr>
  </p:notesTextViewPr>
  <p:sorterViewPr>
    <p:cViewPr>
      <p:scale>
        <a:sx n="55" d="100"/>
        <a:sy n="5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4/17/15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4/17/15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4/17/15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4/17/15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4/17/15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4/17/15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4/17/15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4/17/15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4/17/15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4/17/15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 id="2147483686"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4/17/15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90481" y="3487606"/>
            <a:ext cx="7596319" cy="2517681"/>
          </a:xfrm>
        </p:spPr>
        <p:txBody>
          <a:bodyPr>
            <a:normAutofit/>
          </a:bodyPr>
          <a:lstStyle/>
          <a:p>
            <a:r>
              <a:rPr lang="en-US" sz="2800" b="1" dirty="0" smtClean="0"/>
              <a:t>Lecture 11</a:t>
            </a:r>
          </a:p>
          <a:p>
            <a:r>
              <a:rPr lang="en-US" sz="2800" b="1" dirty="0" smtClean="0"/>
              <a:t>Governance &amp; Management Institutions</a:t>
            </a:r>
          </a:p>
          <a:p>
            <a:r>
              <a:rPr lang="en-US" sz="2500" dirty="0" err="1" smtClean="0"/>
              <a:t>www.mycourses.umassd.edu</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530: Ecosystem Based Fisheries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17 April 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197556"/>
            <a:ext cx="9144000" cy="661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marL="457200" indent="-457200">
              <a:spcBef>
                <a:spcPct val="50000"/>
              </a:spcBef>
            </a:pPr>
            <a:r>
              <a:rPr lang="en-US" sz="2400" b="1" dirty="0">
                <a:solidFill>
                  <a:schemeClr val="accent1"/>
                </a:solidFill>
              </a:rPr>
              <a:t>Significant U.S. Legislation that Influences Living Marine Resources and Marine Ecosystems</a:t>
            </a:r>
          </a:p>
          <a:p>
            <a:pPr marL="457200" indent="-457200">
              <a:spcBef>
                <a:spcPct val="50000"/>
              </a:spcBef>
            </a:pPr>
            <a:r>
              <a:rPr lang="en-US" sz="1600" b="1" dirty="0">
                <a:solidFill>
                  <a:schemeClr val="tx2"/>
                </a:solidFill>
              </a:rPr>
              <a:t>1900 Lacey Act</a:t>
            </a:r>
          </a:p>
          <a:p>
            <a:pPr marL="457200" indent="-457200">
              <a:spcBef>
                <a:spcPct val="50000"/>
              </a:spcBef>
            </a:pPr>
            <a:r>
              <a:rPr lang="en-US" sz="1600" b="1" dirty="0">
                <a:solidFill>
                  <a:schemeClr val="tx2"/>
                </a:solidFill>
              </a:rPr>
              <a:t>1929	 Migratory Bird Conservation Act</a:t>
            </a:r>
          </a:p>
          <a:p>
            <a:pPr marL="457200" indent="-457200">
              <a:spcBef>
                <a:spcPct val="50000"/>
              </a:spcBef>
            </a:pPr>
            <a:r>
              <a:rPr lang="en-US" sz="1600" b="1" dirty="0">
                <a:solidFill>
                  <a:schemeClr val="tx2"/>
                </a:solidFill>
              </a:rPr>
              <a:t>1934	 Fish and Wildlife Coordination Act (FWCA)</a:t>
            </a:r>
          </a:p>
          <a:p>
            <a:pPr marL="457200" indent="-457200">
              <a:spcBef>
                <a:spcPct val="50000"/>
              </a:spcBef>
              <a:buFontTx/>
              <a:buAutoNum type="arabicPlain" startAt="1970"/>
            </a:pPr>
            <a:r>
              <a:rPr lang="en-US" sz="1600" b="1" dirty="0">
                <a:solidFill>
                  <a:srgbClr val="000066"/>
                </a:solidFill>
              </a:rPr>
              <a:t> </a:t>
            </a:r>
            <a:r>
              <a:rPr lang="en-US" sz="1600" b="1" dirty="0">
                <a:solidFill>
                  <a:srgbClr val="C0504D"/>
                </a:solidFill>
              </a:rPr>
              <a:t>National Environmental Policy Act (NEPA)</a:t>
            </a:r>
          </a:p>
          <a:p>
            <a:pPr marL="457200" indent="-457200">
              <a:spcBef>
                <a:spcPct val="50000"/>
              </a:spcBef>
              <a:buFontTx/>
              <a:buAutoNum type="arabicPlain" startAt="1972"/>
            </a:pPr>
            <a:r>
              <a:rPr lang="en-US" sz="1600" b="1" dirty="0">
                <a:solidFill>
                  <a:srgbClr val="1F497D"/>
                </a:solidFill>
              </a:rPr>
              <a:t> Coastal Zone Management Act (CZMA)</a:t>
            </a:r>
          </a:p>
          <a:p>
            <a:pPr marL="457200" indent="-457200">
              <a:spcBef>
                <a:spcPct val="50000"/>
              </a:spcBef>
            </a:pPr>
            <a:r>
              <a:rPr lang="en-US" sz="1600" b="1" dirty="0">
                <a:solidFill>
                  <a:srgbClr val="1F497D"/>
                </a:solidFill>
              </a:rPr>
              <a:t>1972	 Clean Water Act (CWA)</a:t>
            </a:r>
          </a:p>
          <a:p>
            <a:pPr marL="457200" indent="-457200">
              <a:spcBef>
                <a:spcPct val="50000"/>
              </a:spcBef>
            </a:pPr>
            <a:r>
              <a:rPr lang="en-US" sz="1600" b="1" dirty="0">
                <a:solidFill>
                  <a:srgbClr val="1F497D"/>
                </a:solidFill>
              </a:rPr>
              <a:t>1972 (1994) Marine Mammal Protection Act (MMPA)</a:t>
            </a:r>
          </a:p>
          <a:p>
            <a:pPr marL="457200" indent="-457200">
              <a:spcBef>
                <a:spcPct val="50000"/>
              </a:spcBef>
            </a:pPr>
            <a:r>
              <a:rPr lang="en-US" sz="1600" b="1" dirty="0">
                <a:solidFill>
                  <a:srgbClr val="1F497D"/>
                </a:solidFill>
              </a:rPr>
              <a:t>1972	</a:t>
            </a:r>
            <a:r>
              <a:rPr lang="en-US" sz="1600" b="1" dirty="0">
                <a:solidFill>
                  <a:srgbClr val="000066"/>
                </a:solidFill>
              </a:rPr>
              <a:t> </a:t>
            </a:r>
            <a:r>
              <a:rPr lang="en-US" sz="1600" b="1" dirty="0">
                <a:solidFill>
                  <a:srgbClr val="C0504D"/>
                </a:solidFill>
              </a:rPr>
              <a:t>Marine Protection, Research and Sanctuaries Act</a:t>
            </a:r>
          </a:p>
          <a:p>
            <a:pPr marL="457200" indent="-457200">
              <a:spcBef>
                <a:spcPct val="50000"/>
              </a:spcBef>
            </a:pPr>
            <a:r>
              <a:rPr lang="en-US" sz="1600" b="1" dirty="0">
                <a:solidFill>
                  <a:srgbClr val="000066"/>
                </a:solidFill>
              </a:rPr>
              <a:t>1973 </a:t>
            </a:r>
            <a:r>
              <a:rPr lang="en-US" sz="1600" b="1" dirty="0" smtClean="0">
                <a:solidFill>
                  <a:srgbClr val="000066"/>
                </a:solidFill>
              </a:rPr>
              <a:t> </a:t>
            </a:r>
            <a:r>
              <a:rPr lang="en-US" sz="1600" b="1" dirty="0" smtClean="0">
                <a:solidFill>
                  <a:srgbClr val="C0504D"/>
                </a:solidFill>
              </a:rPr>
              <a:t>Endangered </a:t>
            </a:r>
            <a:r>
              <a:rPr lang="en-US" sz="1600" b="1" dirty="0">
                <a:solidFill>
                  <a:srgbClr val="C0504D"/>
                </a:solidFill>
              </a:rPr>
              <a:t>Species Act (ESA)</a:t>
            </a:r>
          </a:p>
          <a:p>
            <a:pPr marL="457200" indent="-457200">
              <a:spcBef>
                <a:spcPct val="50000"/>
              </a:spcBef>
            </a:pPr>
            <a:r>
              <a:rPr lang="en-US" sz="1600" b="1" dirty="0" smtClean="0">
                <a:solidFill>
                  <a:srgbClr val="000066"/>
                </a:solidFill>
              </a:rPr>
              <a:t>1976  </a:t>
            </a:r>
            <a:r>
              <a:rPr lang="en-US" sz="1600" b="1" dirty="0" smtClean="0">
                <a:solidFill>
                  <a:schemeClr val="accent2"/>
                </a:solidFill>
              </a:rPr>
              <a:t>Fisheries </a:t>
            </a:r>
            <a:r>
              <a:rPr lang="en-US" sz="1600" b="1" dirty="0">
                <a:solidFill>
                  <a:schemeClr val="accent2"/>
                </a:solidFill>
              </a:rPr>
              <a:t>Conservation and Management Act (</a:t>
            </a:r>
            <a:r>
              <a:rPr lang="en-US" sz="1600" b="1" dirty="0" smtClean="0">
                <a:solidFill>
                  <a:schemeClr val="accent2"/>
                </a:solidFill>
              </a:rPr>
              <a:t>MFCMA</a:t>
            </a:r>
            <a:r>
              <a:rPr lang="en-US" sz="1600" b="1" dirty="0">
                <a:solidFill>
                  <a:schemeClr val="accent2"/>
                </a:solidFill>
              </a:rPr>
              <a:t> </a:t>
            </a:r>
            <a:r>
              <a:rPr lang="en-US" sz="1600" b="1" dirty="0" smtClean="0">
                <a:solidFill>
                  <a:schemeClr val="accent2"/>
                </a:solidFill>
              </a:rPr>
              <a:t>1996), </a:t>
            </a:r>
            <a:r>
              <a:rPr lang="en-US" sz="1600" b="1" dirty="0">
                <a:solidFill>
                  <a:schemeClr val="accent2"/>
                </a:solidFill>
              </a:rPr>
              <a:t>Sustainable Fisheries Act (</a:t>
            </a:r>
            <a:r>
              <a:rPr lang="en-US" sz="1600" b="1" dirty="0" smtClean="0">
                <a:solidFill>
                  <a:schemeClr val="accent2"/>
                </a:solidFill>
              </a:rPr>
              <a:t>SFA, 2007</a:t>
            </a:r>
            <a:r>
              <a:rPr lang="en-US" sz="1600" b="1" dirty="0">
                <a:solidFill>
                  <a:schemeClr val="accent2"/>
                </a:solidFill>
              </a:rPr>
              <a:t>)</a:t>
            </a:r>
          </a:p>
          <a:p>
            <a:pPr marL="457200" indent="-457200">
              <a:spcBef>
                <a:spcPct val="50000"/>
              </a:spcBef>
            </a:pPr>
            <a:r>
              <a:rPr lang="en-US" sz="1600" b="1" dirty="0">
                <a:solidFill>
                  <a:schemeClr val="tx2"/>
                </a:solidFill>
              </a:rPr>
              <a:t>1980	 Comprehensive Environmental Response, Compensation and Liability Act (CERCLA or </a:t>
            </a:r>
            <a:r>
              <a:rPr lang="ja-JP" altLang="en-US" sz="1600" b="1" dirty="0">
                <a:solidFill>
                  <a:schemeClr val="tx2"/>
                </a:solidFill>
              </a:rPr>
              <a:t>“</a:t>
            </a:r>
            <a:r>
              <a:rPr lang="en-US" sz="1600" b="1" dirty="0">
                <a:solidFill>
                  <a:schemeClr val="tx2"/>
                </a:solidFill>
              </a:rPr>
              <a:t>Superfund</a:t>
            </a:r>
            <a:r>
              <a:rPr lang="ja-JP" altLang="en-US" sz="1600" b="1" dirty="0">
                <a:solidFill>
                  <a:schemeClr val="tx2"/>
                </a:solidFill>
              </a:rPr>
              <a:t>”</a:t>
            </a:r>
            <a:r>
              <a:rPr lang="en-US" sz="1600" b="1" dirty="0">
                <a:solidFill>
                  <a:schemeClr val="tx2"/>
                </a:solidFill>
              </a:rPr>
              <a:t>)</a:t>
            </a:r>
          </a:p>
          <a:p>
            <a:pPr marL="457200" indent="-457200">
              <a:spcBef>
                <a:spcPct val="50000"/>
              </a:spcBef>
            </a:pPr>
            <a:r>
              <a:rPr lang="en-US" sz="1600" b="1" dirty="0">
                <a:solidFill>
                  <a:schemeClr val="tx2"/>
                </a:solidFill>
              </a:rPr>
              <a:t>1986	 </a:t>
            </a:r>
            <a:r>
              <a:rPr lang="en-US" sz="1600" b="1" dirty="0" err="1">
                <a:solidFill>
                  <a:schemeClr val="tx2"/>
                </a:solidFill>
              </a:rPr>
              <a:t>Interjurisdictional</a:t>
            </a:r>
            <a:r>
              <a:rPr lang="en-US" sz="1600" b="1" dirty="0">
                <a:solidFill>
                  <a:schemeClr val="tx2"/>
                </a:solidFill>
              </a:rPr>
              <a:t> Fisheries Act (IFA)</a:t>
            </a:r>
          </a:p>
          <a:p>
            <a:pPr marL="457200" indent="-457200">
              <a:spcBef>
                <a:spcPct val="50000"/>
              </a:spcBef>
            </a:pPr>
            <a:r>
              <a:rPr lang="en-US" sz="1600" b="1" dirty="0">
                <a:solidFill>
                  <a:schemeClr val="tx2"/>
                </a:solidFill>
              </a:rPr>
              <a:t>plus	</a:t>
            </a:r>
            <a:r>
              <a:rPr lang="en-US" sz="1600" b="1" dirty="0" err="1">
                <a:solidFill>
                  <a:schemeClr val="tx2"/>
                </a:solidFill>
              </a:rPr>
              <a:t>Anadromous</a:t>
            </a:r>
            <a:r>
              <a:rPr lang="en-US" sz="1600" b="1" dirty="0">
                <a:solidFill>
                  <a:schemeClr val="tx2"/>
                </a:solidFill>
              </a:rPr>
              <a:t> Fish Conservation Act, Atlantic Striped Bass Conservation Act, Atlantic Coastal Fisheries Cooperative Management Act, Atlantic Tunas Convention Act, Northwest Atlantic Fisheries Convention Act, Central, Western, and South Pacific Fisheries Development Act, etc.- besides all the International Treaties and Agreements</a:t>
            </a:r>
          </a:p>
        </p:txBody>
      </p:sp>
    </p:spTree>
    <p:extLst>
      <p:ext uri="{BB962C8B-B14F-4D97-AF65-F5344CB8AC3E}">
        <p14:creationId xmlns:p14="http://schemas.microsoft.com/office/powerpoint/2010/main" val="36684489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28600" y="381000"/>
            <a:ext cx="4752622"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pPr marL="457200" indent="-457200">
              <a:spcBef>
                <a:spcPct val="50000"/>
              </a:spcBef>
            </a:pPr>
            <a:endParaRPr lang="en-US" sz="1600" b="1" dirty="0">
              <a:solidFill>
                <a:srgbClr val="000066"/>
              </a:solidFill>
            </a:endParaRPr>
          </a:p>
          <a:p>
            <a:pPr marL="457200" indent="-457200">
              <a:spcBef>
                <a:spcPct val="50000"/>
              </a:spcBef>
            </a:pPr>
            <a:endParaRPr lang="en-US" sz="1600" b="1" dirty="0">
              <a:solidFill>
                <a:srgbClr val="000066"/>
              </a:solidFill>
            </a:endParaRPr>
          </a:p>
          <a:p>
            <a:pPr marL="457200" indent="-457200">
              <a:spcBef>
                <a:spcPct val="50000"/>
              </a:spcBef>
            </a:pPr>
            <a:endParaRPr lang="en-US" sz="1600" b="1" dirty="0">
              <a:solidFill>
                <a:srgbClr val="000066"/>
              </a:solidFill>
            </a:endParaRPr>
          </a:p>
          <a:p>
            <a:pPr marL="457200" indent="-457200">
              <a:spcBef>
                <a:spcPct val="50000"/>
              </a:spcBef>
            </a:pPr>
            <a:endParaRPr lang="en-US" sz="1600" b="1" dirty="0">
              <a:solidFill>
                <a:srgbClr val="000066"/>
              </a:solidFill>
            </a:endParaRPr>
          </a:p>
          <a:p>
            <a:pPr marL="457200" indent="-457200">
              <a:spcBef>
                <a:spcPct val="50000"/>
              </a:spcBef>
            </a:pPr>
            <a:endParaRPr lang="en-US" sz="1600" b="1" dirty="0">
              <a:solidFill>
                <a:srgbClr val="000066"/>
              </a:solidFill>
            </a:endParaRPr>
          </a:p>
          <a:p>
            <a:pPr>
              <a:spcBef>
                <a:spcPct val="50000"/>
              </a:spcBef>
            </a:pPr>
            <a:r>
              <a:rPr lang="en-US" sz="2400" b="1" dirty="0" smtClean="0">
                <a:solidFill>
                  <a:schemeClr val="tx2"/>
                </a:solidFill>
              </a:rPr>
              <a:t>There are </a:t>
            </a:r>
            <a:r>
              <a:rPr lang="en-US" sz="2400" b="1" dirty="0">
                <a:solidFill>
                  <a:schemeClr val="tx2"/>
                </a:solidFill>
              </a:rPr>
              <a:t>over 100 pieces of legislation (i.e., laws) that impact </a:t>
            </a:r>
            <a:r>
              <a:rPr lang="en-US" sz="2400" b="1" dirty="0" smtClean="0">
                <a:solidFill>
                  <a:schemeClr val="tx2"/>
                </a:solidFill>
              </a:rPr>
              <a:t>living marine resource management </a:t>
            </a:r>
            <a:r>
              <a:rPr lang="en-US" sz="2400" b="1" dirty="0">
                <a:solidFill>
                  <a:schemeClr val="tx2"/>
                </a:solidFill>
              </a:rPr>
              <a:t>in the </a:t>
            </a:r>
            <a:r>
              <a:rPr lang="en-US" sz="2400" b="1" dirty="0" smtClean="0">
                <a:solidFill>
                  <a:schemeClr val="tx2"/>
                </a:solidFill>
              </a:rPr>
              <a:t>US.  </a:t>
            </a:r>
            <a:r>
              <a:rPr lang="en-US" sz="2400" b="1" dirty="0">
                <a:solidFill>
                  <a:schemeClr val="tx2"/>
                </a:solidFill>
              </a:rPr>
              <a:t>Plus, </a:t>
            </a:r>
            <a:r>
              <a:rPr lang="en-US" sz="2400" b="1" dirty="0" smtClean="0">
                <a:solidFill>
                  <a:schemeClr val="tx2"/>
                </a:solidFill>
              </a:rPr>
              <a:t>International </a:t>
            </a:r>
            <a:r>
              <a:rPr lang="en-US" sz="2400" b="1" dirty="0">
                <a:solidFill>
                  <a:schemeClr val="tx2"/>
                </a:solidFill>
              </a:rPr>
              <a:t>treaties &amp; conventions</a:t>
            </a:r>
          </a:p>
        </p:txBody>
      </p:sp>
      <p:pic>
        <p:nvPicPr>
          <p:cNvPr id="12291" name="Picture 3" descr="MPj0409268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48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363082"/>
            <a:ext cx="8229600" cy="1143000"/>
          </a:xfrm>
        </p:spPr>
        <p:txBody>
          <a:bodyPr>
            <a:normAutofit fontScale="90000"/>
          </a:bodyPr>
          <a:lstStyle/>
          <a:p>
            <a:pPr algn="l" eaLnBrk="1" hangingPunct="1"/>
            <a:r>
              <a:rPr lang="ja-JP" altLang="en-US" sz="3200" dirty="0">
                <a:solidFill>
                  <a:schemeClr val="tx2"/>
                </a:solidFill>
                <a:latin typeface="Arial" charset="0"/>
              </a:rPr>
              <a:t>“</a:t>
            </a:r>
            <a:r>
              <a:rPr lang="en-US" sz="3200" dirty="0">
                <a:solidFill>
                  <a:schemeClr val="tx2"/>
                </a:solidFill>
                <a:latin typeface="Arial" charset="0"/>
              </a:rPr>
              <a:t>Not only was an ecosystem management approach legal, it was mandatory if all applicable laws were to be simultaneously obeyed.</a:t>
            </a:r>
            <a:r>
              <a:rPr lang="ja-JP" altLang="en-US" sz="3200" dirty="0">
                <a:solidFill>
                  <a:schemeClr val="tx2"/>
                </a:solidFill>
                <a:latin typeface="Arial" charset="0"/>
              </a:rPr>
              <a:t>”</a:t>
            </a:r>
            <a:r>
              <a:rPr lang="en-US" sz="3200" dirty="0">
                <a:solidFill>
                  <a:schemeClr val="tx2"/>
                </a:solidFill>
                <a:latin typeface="Arial" charset="0"/>
              </a:rPr>
              <a:t> </a:t>
            </a:r>
            <a:br>
              <a:rPr lang="en-US" sz="3200" dirty="0">
                <a:solidFill>
                  <a:schemeClr val="tx2"/>
                </a:solidFill>
                <a:latin typeface="Arial" charset="0"/>
              </a:rPr>
            </a:br>
            <a:r>
              <a:rPr lang="en-US" sz="3200" dirty="0">
                <a:solidFill>
                  <a:schemeClr val="tx2"/>
                </a:solidFill>
                <a:latin typeface="Arial" charset="0"/>
              </a:rPr>
              <a:t>			</a:t>
            </a:r>
            <a:br>
              <a:rPr lang="en-US" sz="3200" dirty="0">
                <a:solidFill>
                  <a:schemeClr val="tx2"/>
                </a:solidFill>
                <a:latin typeface="Arial" charset="0"/>
              </a:rPr>
            </a:br>
            <a:r>
              <a:rPr lang="en-US" sz="3200" dirty="0" smtClean="0">
                <a:solidFill>
                  <a:schemeClr val="tx2"/>
                </a:solidFill>
                <a:latin typeface="Arial" charset="0"/>
              </a:rPr>
              <a:t>Jack </a:t>
            </a:r>
            <a:r>
              <a:rPr lang="en-US" sz="3200" dirty="0">
                <a:solidFill>
                  <a:schemeClr val="tx2"/>
                </a:solidFill>
                <a:latin typeface="Arial" charset="0"/>
              </a:rPr>
              <a:t>Ward Thomas</a:t>
            </a:r>
            <a:r>
              <a:rPr lang="en-US" sz="2400" dirty="0">
                <a:solidFill>
                  <a:schemeClr val="tx2"/>
                </a:solidFill>
                <a:latin typeface="Arial" charset="0"/>
              </a:rPr>
              <a:t/>
            </a:r>
            <a:br>
              <a:rPr lang="en-US" sz="2400" dirty="0">
                <a:solidFill>
                  <a:schemeClr val="tx2"/>
                </a:solidFill>
                <a:latin typeface="Arial" charset="0"/>
              </a:rPr>
            </a:br>
            <a:endParaRPr lang="en-US" sz="2400" dirty="0">
              <a:solidFill>
                <a:schemeClr val="tx2"/>
              </a:solidFill>
              <a:latin typeface="Arial" charset="0"/>
            </a:endParaRPr>
          </a:p>
        </p:txBody>
      </p:sp>
    </p:spTree>
    <p:extLst>
      <p:ext uri="{BB962C8B-B14F-4D97-AF65-F5344CB8AC3E}">
        <p14:creationId xmlns:p14="http://schemas.microsoft.com/office/powerpoint/2010/main" val="11315837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Unpacking Laws &amp; Platitudes</a:t>
            </a:r>
          </a:p>
        </p:txBody>
      </p:sp>
      <p:sp>
        <p:nvSpPr>
          <p:cNvPr id="3" name="Content Placeholder 2"/>
          <p:cNvSpPr>
            <a:spLocks noGrp="1"/>
          </p:cNvSpPr>
          <p:nvPr>
            <p:ph idx="1"/>
          </p:nvPr>
        </p:nvSpPr>
        <p:spPr/>
        <p:txBody>
          <a:bodyPr/>
          <a:lstStyle/>
          <a:p>
            <a:r>
              <a:rPr lang="en-US" dirty="0"/>
              <a:t>From National Law &amp; </a:t>
            </a:r>
            <a:r>
              <a:rPr lang="en-US" dirty="0" smtClean="0"/>
              <a:t>Policy</a:t>
            </a:r>
          </a:p>
          <a:p>
            <a:pPr marL="457200" lvl="1" indent="0">
              <a:buNone/>
            </a:pPr>
            <a:r>
              <a:rPr lang="en-US" dirty="0" smtClean="0"/>
              <a:t>e.g</a:t>
            </a:r>
            <a:r>
              <a:rPr lang="en-US" dirty="0"/>
              <a:t>. </a:t>
            </a:r>
            <a:r>
              <a:rPr lang="en-US" dirty="0" smtClean="0"/>
              <a:t>Endangered Species Act</a:t>
            </a:r>
          </a:p>
          <a:p>
            <a:r>
              <a:rPr lang="en-US" dirty="0" smtClean="0"/>
              <a:t>To </a:t>
            </a:r>
            <a:r>
              <a:rPr lang="en-US" dirty="0"/>
              <a:t>Conceptual </a:t>
            </a:r>
            <a:r>
              <a:rPr lang="en-US" dirty="0" smtClean="0"/>
              <a:t>objective</a:t>
            </a:r>
          </a:p>
          <a:p>
            <a:pPr marL="457200" lvl="1" indent="0">
              <a:buNone/>
            </a:pPr>
            <a:r>
              <a:rPr lang="en-US" dirty="0" smtClean="0"/>
              <a:t>e.g</a:t>
            </a:r>
            <a:r>
              <a:rPr lang="en-US" dirty="0"/>
              <a:t>. Biodiversity is </a:t>
            </a:r>
            <a:r>
              <a:rPr lang="en-US" dirty="0" smtClean="0"/>
              <a:t>good</a:t>
            </a:r>
            <a:endParaRPr lang="en-US" dirty="0"/>
          </a:p>
          <a:p>
            <a:r>
              <a:rPr lang="en-US" dirty="0" smtClean="0"/>
              <a:t>To </a:t>
            </a:r>
            <a:r>
              <a:rPr lang="en-US" dirty="0"/>
              <a:t>Operational </a:t>
            </a:r>
            <a:r>
              <a:rPr lang="en-US" dirty="0" smtClean="0"/>
              <a:t>objective</a:t>
            </a:r>
          </a:p>
          <a:p>
            <a:pPr marL="457200" lvl="1" indent="0">
              <a:buNone/>
            </a:pPr>
            <a:r>
              <a:rPr lang="en-US" dirty="0" smtClean="0"/>
              <a:t>e.g</a:t>
            </a:r>
            <a:r>
              <a:rPr lang="en-US" dirty="0"/>
              <a:t>. no loss of </a:t>
            </a:r>
            <a:r>
              <a:rPr lang="en-US" dirty="0" smtClean="0"/>
              <a:t>species richness</a:t>
            </a:r>
            <a:endParaRPr lang="en-US" dirty="0"/>
          </a:p>
          <a:p>
            <a:endParaRPr lang="en-US"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06724"/>
            <a:ext cx="89154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67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governance &amp; management</a:t>
            </a:r>
            <a:endParaRPr lang="en-US" dirty="0"/>
          </a:p>
        </p:txBody>
      </p:sp>
      <p:sp>
        <p:nvSpPr>
          <p:cNvPr id="3" name="Content Placeholder 2"/>
          <p:cNvSpPr>
            <a:spLocks noGrp="1"/>
          </p:cNvSpPr>
          <p:nvPr>
            <p:ph idx="1"/>
          </p:nvPr>
        </p:nvSpPr>
        <p:spPr/>
        <p:txBody>
          <a:bodyPr/>
          <a:lstStyle/>
          <a:p>
            <a:r>
              <a:rPr lang="en-US" dirty="0"/>
              <a:t>Why bother… why do we need Governance Institutions?</a:t>
            </a:r>
          </a:p>
          <a:p>
            <a:endParaRPr lang="en-US" dirty="0"/>
          </a:p>
        </p:txBody>
      </p:sp>
      <p:pic>
        <p:nvPicPr>
          <p:cNvPr id="4" name="Picture 3"/>
          <p:cNvPicPr>
            <a:picLocks noChangeAspect="1"/>
          </p:cNvPicPr>
          <p:nvPr/>
        </p:nvPicPr>
        <p:blipFill>
          <a:blip r:embed="rId2"/>
          <a:stretch>
            <a:fillRect/>
          </a:stretch>
        </p:blipFill>
        <p:spPr>
          <a:xfrm>
            <a:off x="1524000" y="2286000"/>
            <a:ext cx="6096000" cy="4572000"/>
          </a:xfrm>
          <a:prstGeom prst="rect">
            <a:avLst/>
          </a:prstGeom>
        </p:spPr>
      </p:pic>
    </p:spTree>
    <p:extLst>
      <p:ext uri="{BB962C8B-B14F-4D97-AF65-F5344CB8AC3E}">
        <p14:creationId xmlns:p14="http://schemas.microsoft.com/office/powerpoint/2010/main" val="1410731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governance &amp; management</a:t>
            </a:r>
            <a:endParaRPr lang="en-US" dirty="0"/>
          </a:p>
        </p:txBody>
      </p:sp>
      <p:sp>
        <p:nvSpPr>
          <p:cNvPr id="3" name="Content Placeholder 2"/>
          <p:cNvSpPr>
            <a:spLocks noGrp="1"/>
          </p:cNvSpPr>
          <p:nvPr>
            <p:ph idx="1"/>
          </p:nvPr>
        </p:nvSpPr>
        <p:spPr/>
        <p:txBody>
          <a:bodyPr/>
          <a:lstStyle/>
          <a:p>
            <a:r>
              <a:rPr lang="en-US" dirty="0"/>
              <a:t>Why bother… why do we need Governance Institutions?</a:t>
            </a:r>
          </a:p>
          <a:p>
            <a:endParaRPr lang="en-US" dirty="0"/>
          </a:p>
          <a:p>
            <a:r>
              <a:rPr lang="en-US" dirty="0" smtClean="0"/>
              <a:t>100</a:t>
            </a:r>
            <a:r>
              <a:rPr lang="en-US" dirty="0"/>
              <a:t>% of people do not act 100% legally, </a:t>
            </a:r>
            <a:r>
              <a:rPr lang="en-US" dirty="0" smtClean="0"/>
              <a:t>ethically, </a:t>
            </a:r>
            <a:r>
              <a:rPr lang="en-US" dirty="0"/>
              <a:t>and morally 100% of the time</a:t>
            </a:r>
          </a:p>
          <a:p>
            <a:r>
              <a:rPr lang="en-US" dirty="0"/>
              <a:t>Even if they did, there would still be legitimate differences in perspectives, opinions, worldviews, etc. that need to be resolved</a:t>
            </a:r>
          </a:p>
          <a:p>
            <a:endParaRPr lang="en-US" dirty="0"/>
          </a:p>
        </p:txBody>
      </p:sp>
    </p:spTree>
    <p:extLst>
      <p:ext uri="{BB962C8B-B14F-4D97-AF65-F5344CB8AC3E}">
        <p14:creationId xmlns:p14="http://schemas.microsoft.com/office/powerpoint/2010/main" val="18605032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Governance Institutions</a:t>
            </a:r>
            <a:endParaRPr lang="en-US" dirty="0"/>
          </a:p>
        </p:txBody>
      </p:sp>
      <p:sp>
        <p:nvSpPr>
          <p:cNvPr id="3" name="Content Placeholder 2"/>
          <p:cNvSpPr>
            <a:spLocks noGrp="1"/>
          </p:cNvSpPr>
          <p:nvPr>
            <p:ph idx="1"/>
          </p:nvPr>
        </p:nvSpPr>
        <p:spPr/>
        <p:txBody>
          <a:bodyPr/>
          <a:lstStyle/>
          <a:p>
            <a:r>
              <a:rPr lang="en-US" dirty="0" smtClean="0"/>
              <a:t>What are governance institutions for?</a:t>
            </a:r>
          </a:p>
          <a:p>
            <a:pPr lvl="1"/>
            <a:r>
              <a:rPr lang="en-US" dirty="0" smtClean="0"/>
              <a:t>Frameworks or process in which to do natural resource management</a:t>
            </a:r>
          </a:p>
          <a:p>
            <a:pPr lvl="1"/>
            <a:r>
              <a:rPr lang="en-US" dirty="0" smtClean="0"/>
              <a:t>Need for </a:t>
            </a:r>
            <a:r>
              <a:rPr lang="en-US" dirty="0"/>
              <a:t>e</a:t>
            </a:r>
            <a:r>
              <a:rPr lang="en-US" dirty="0" smtClean="0"/>
              <a:t>quitability in allocation of resources, particularly those in the public domain</a:t>
            </a:r>
          </a:p>
          <a:p>
            <a:pPr lvl="1"/>
            <a:r>
              <a:rPr lang="en-US" dirty="0" smtClean="0"/>
              <a:t>Need to provide enforcement mechanisms.</a:t>
            </a:r>
            <a:endParaRPr lang="en-US" dirty="0"/>
          </a:p>
        </p:txBody>
      </p:sp>
      <p:pic>
        <p:nvPicPr>
          <p:cNvPr id="4" name="Picture 3"/>
          <p:cNvPicPr>
            <a:picLocks noChangeAspect="1"/>
          </p:cNvPicPr>
          <p:nvPr/>
        </p:nvPicPr>
        <p:blipFill>
          <a:blip r:embed="rId2"/>
          <a:stretch>
            <a:fillRect/>
          </a:stretch>
        </p:blipFill>
        <p:spPr>
          <a:xfrm>
            <a:off x="1673577" y="4179027"/>
            <a:ext cx="5791200" cy="2461260"/>
          </a:xfrm>
          <a:prstGeom prst="rect">
            <a:avLst/>
          </a:prstGeom>
        </p:spPr>
      </p:pic>
    </p:spTree>
    <p:extLst>
      <p:ext uri="{BB962C8B-B14F-4D97-AF65-F5344CB8AC3E}">
        <p14:creationId xmlns:p14="http://schemas.microsoft.com/office/powerpoint/2010/main" val="16414289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three </a:t>
            </a:r>
            <a:r>
              <a:rPr lang="en-US" dirty="0"/>
              <a:t>p</a:t>
            </a:r>
            <a:r>
              <a:rPr lang="en-US" dirty="0" smtClean="0"/>
              <a:t>illars of management system</a:t>
            </a:r>
            <a:endParaRPr lang="en-US" dirty="0"/>
          </a:p>
        </p:txBody>
      </p:sp>
      <p:sp>
        <p:nvSpPr>
          <p:cNvPr id="5" name="Text Box 3"/>
          <p:cNvSpPr txBox="1">
            <a:spLocks noChangeArrowheads="1"/>
          </p:cNvSpPr>
          <p:nvPr/>
        </p:nvSpPr>
        <p:spPr bwMode="auto">
          <a:xfrm>
            <a:off x="5257800" y="1524000"/>
            <a:ext cx="3886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2. Assessing [Ecosystem] </a:t>
            </a:r>
            <a:r>
              <a:rPr lang="en-US" sz="2800" u="sng" dirty="0">
                <a:solidFill>
                  <a:srgbClr val="1F497D"/>
                </a:solidFill>
              </a:rPr>
              <a:t>Status</a:t>
            </a:r>
            <a:r>
              <a:rPr lang="en-US" sz="2800" dirty="0">
                <a:solidFill>
                  <a:srgbClr val="1F497D"/>
                </a:solidFill>
              </a:rPr>
              <a:t> (</a:t>
            </a:r>
            <a:r>
              <a:rPr lang="en-US" sz="2800" dirty="0" smtClean="0">
                <a:solidFill>
                  <a:srgbClr val="1F497D"/>
                </a:solidFill>
              </a:rPr>
              <a:t>Multivariate metrics</a:t>
            </a:r>
            <a:r>
              <a:rPr lang="en-US" sz="2800" dirty="0">
                <a:solidFill>
                  <a:srgbClr val="1F497D"/>
                </a:solidFill>
              </a:rPr>
              <a:t>)</a:t>
            </a:r>
          </a:p>
        </p:txBody>
      </p:sp>
      <p:pic>
        <p:nvPicPr>
          <p:cNvPr id="6" name="Picture 4" descr="anempires_1653_1906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275" y="4800600"/>
            <a:ext cx="8921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JerashCardo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1625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1828800" y="1524000"/>
            <a:ext cx="3048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1. Goal Setting (Priorities &amp; </a:t>
            </a:r>
            <a:r>
              <a:rPr lang="en-US" sz="2800" u="sng" dirty="0">
                <a:solidFill>
                  <a:srgbClr val="1F497D"/>
                </a:solidFill>
              </a:rPr>
              <a:t>Allocation</a:t>
            </a:r>
            <a:r>
              <a:rPr lang="en-US" sz="2800" dirty="0">
                <a:solidFill>
                  <a:srgbClr val="1F497D"/>
                </a:solidFill>
              </a:rPr>
              <a:t> of Biomass)</a:t>
            </a:r>
            <a:endParaRPr lang="en-US" sz="2800" u="sng" dirty="0">
              <a:solidFill>
                <a:srgbClr val="1F497D"/>
              </a:solidFill>
            </a:endParaRPr>
          </a:p>
        </p:txBody>
      </p:sp>
      <p:pic>
        <p:nvPicPr>
          <p:cNvPr id="9" name="Picture 7" descr="UmmQaisDecumanu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925327"/>
            <a:ext cx="28956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776288" y="5181600"/>
            <a:ext cx="32527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chemeClr val="tx2"/>
                </a:solidFill>
              </a:rPr>
              <a:t>3. Achieving [Ecosystem] Goals (Management </a:t>
            </a:r>
            <a:r>
              <a:rPr lang="en-US" sz="2800" u="sng" dirty="0">
                <a:solidFill>
                  <a:schemeClr val="tx2"/>
                </a:solidFill>
              </a:rPr>
              <a:t>Tools</a:t>
            </a:r>
            <a:r>
              <a:rPr lang="en-US" sz="2800" dirty="0">
                <a:solidFill>
                  <a:schemeClr val="tx2"/>
                </a:solidFill>
              </a:rPr>
              <a:t>)</a:t>
            </a:r>
          </a:p>
        </p:txBody>
      </p:sp>
    </p:spTree>
    <p:extLst>
      <p:ext uri="{BB962C8B-B14F-4D97-AF65-F5344CB8AC3E}">
        <p14:creationId xmlns:p14="http://schemas.microsoft.com/office/powerpoint/2010/main" val="2336956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Governance Frameworks</a:t>
            </a:r>
            <a:endParaRPr lang="en-US" dirty="0"/>
          </a:p>
        </p:txBody>
      </p:sp>
      <p:sp>
        <p:nvSpPr>
          <p:cNvPr id="3" name="Content Placeholder 2"/>
          <p:cNvSpPr>
            <a:spLocks noGrp="1"/>
          </p:cNvSpPr>
          <p:nvPr>
            <p:ph idx="1"/>
          </p:nvPr>
        </p:nvSpPr>
        <p:spPr/>
        <p:txBody>
          <a:bodyPr>
            <a:normAutofit/>
          </a:bodyPr>
          <a:lstStyle/>
          <a:p>
            <a:r>
              <a:rPr lang="en-US" dirty="0" smtClean="0"/>
              <a:t>Legally </a:t>
            </a:r>
            <a:r>
              <a:rPr lang="en-US" dirty="0"/>
              <a:t>allows society to develop and implement the “institution” of this </a:t>
            </a:r>
            <a:r>
              <a:rPr lang="en-US" dirty="0" smtClean="0"/>
              <a:t>management </a:t>
            </a:r>
            <a:r>
              <a:rPr lang="en-US" dirty="0"/>
              <a:t>system</a:t>
            </a:r>
          </a:p>
          <a:p>
            <a:r>
              <a:rPr lang="en-US" dirty="0" smtClean="0"/>
              <a:t>Allow </a:t>
            </a:r>
            <a:r>
              <a:rPr lang="en-US" dirty="0"/>
              <a:t>a “place” for </a:t>
            </a:r>
            <a:r>
              <a:rPr lang="en-US" dirty="0" smtClean="0"/>
              <a:t>defining an agreed </a:t>
            </a:r>
            <a:r>
              <a:rPr lang="en-US" dirty="0"/>
              <a:t>upon basis from which management decisions are made.</a:t>
            </a:r>
          </a:p>
          <a:p>
            <a:endParaRPr lang="en-US" dirty="0"/>
          </a:p>
        </p:txBody>
      </p:sp>
    </p:spTree>
    <p:extLst>
      <p:ext uri="{BB962C8B-B14F-4D97-AF65-F5344CB8AC3E}">
        <p14:creationId xmlns:p14="http://schemas.microsoft.com/office/powerpoint/2010/main" val="297708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Equitable Allocation</a:t>
            </a:r>
          </a:p>
        </p:txBody>
      </p:sp>
      <p:sp>
        <p:nvSpPr>
          <p:cNvPr id="3" name="Content Placeholder 2"/>
          <p:cNvSpPr>
            <a:spLocks noGrp="1"/>
          </p:cNvSpPr>
          <p:nvPr>
            <p:ph idx="1"/>
          </p:nvPr>
        </p:nvSpPr>
        <p:spPr/>
        <p:txBody>
          <a:bodyPr>
            <a:normAutofit fontScale="85000" lnSpcReduction="10000"/>
          </a:bodyPr>
          <a:lstStyle/>
          <a:p>
            <a:r>
              <a:rPr lang="en-US" dirty="0"/>
              <a:t>In US, principle of participatory and democratic decision </a:t>
            </a:r>
            <a:r>
              <a:rPr lang="en-US" dirty="0" smtClean="0"/>
              <a:t>making.</a:t>
            </a:r>
            <a:endParaRPr lang="en-US" dirty="0"/>
          </a:p>
          <a:p>
            <a:r>
              <a:rPr lang="en-US" dirty="0" smtClean="0"/>
              <a:t>Perception </a:t>
            </a:r>
            <a:r>
              <a:rPr lang="en-US" dirty="0"/>
              <a:t>of unfair allocation, particularly of a public resource, is a no-brainer for initiating a law </a:t>
            </a:r>
            <a:r>
              <a:rPr lang="en-US" dirty="0" smtClean="0"/>
              <a:t>suit.</a:t>
            </a:r>
            <a:endParaRPr lang="en-US" dirty="0"/>
          </a:p>
          <a:p>
            <a:r>
              <a:rPr lang="en-US" dirty="0" smtClean="0"/>
              <a:t>A </a:t>
            </a:r>
            <a:r>
              <a:rPr lang="en-US" dirty="0"/>
              <a:t>lot of socio-economics factors play off of one another even in a well designed governance </a:t>
            </a:r>
            <a:r>
              <a:rPr lang="en-US" dirty="0" smtClean="0"/>
              <a:t>institution.</a:t>
            </a:r>
          </a:p>
          <a:p>
            <a:pPr lvl="1"/>
            <a:r>
              <a:rPr lang="en-US" dirty="0"/>
              <a:t>That’s the idea</a:t>
            </a:r>
          </a:p>
          <a:p>
            <a:pPr lvl="1"/>
            <a:r>
              <a:rPr lang="en-US" dirty="0"/>
              <a:t>The good institutions allow for this and still engender agreement to be reached.</a:t>
            </a:r>
          </a:p>
          <a:p>
            <a:pPr lvl="1"/>
            <a:r>
              <a:rPr lang="en-US" dirty="0"/>
              <a:t>The bad ones have this and poor/</a:t>
            </a:r>
            <a:r>
              <a:rPr lang="en-US" dirty="0" smtClean="0"/>
              <a:t>limited decisions</a:t>
            </a:r>
          </a:p>
          <a:p>
            <a:r>
              <a:rPr lang="en-US" dirty="0"/>
              <a:t>Ultimately, </a:t>
            </a:r>
            <a:r>
              <a:rPr lang="en-US" dirty="0" smtClean="0"/>
              <a:t>need for </a:t>
            </a:r>
            <a:r>
              <a:rPr lang="en-US" dirty="0"/>
              <a:t>a “place” where resources are </a:t>
            </a:r>
            <a:r>
              <a:rPr lang="en-US" dirty="0" smtClean="0"/>
              <a:t>allocated so fewest number of </a:t>
            </a:r>
            <a:r>
              <a:rPr lang="en-US" dirty="0"/>
              <a:t>people are </a:t>
            </a:r>
            <a:r>
              <a:rPr lang="en-US" dirty="0" smtClean="0"/>
              <a:t>upset.</a:t>
            </a:r>
            <a:endParaRPr lang="en-US" dirty="0"/>
          </a:p>
          <a:p>
            <a:pPr lvl="1"/>
            <a:endParaRPr lang="en-US" dirty="0"/>
          </a:p>
        </p:txBody>
      </p:sp>
    </p:spTree>
    <p:extLst>
      <p:ext uri="{BB962C8B-B14F-4D97-AF65-F5344CB8AC3E}">
        <p14:creationId xmlns:p14="http://schemas.microsoft.com/office/powerpoint/2010/main" val="308367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normAutofit/>
          </a:bodyPr>
          <a:lstStyle/>
          <a:p>
            <a:r>
              <a:rPr lang="en-US" dirty="0" smtClean="0"/>
              <a:t>People are important.</a:t>
            </a:r>
          </a:p>
          <a:p>
            <a:r>
              <a:rPr lang="en-US" dirty="0" smtClean="0"/>
              <a:t>Economic and Societal considerations</a:t>
            </a:r>
          </a:p>
          <a:p>
            <a:pPr marL="457200" lvl="1" indent="0">
              <a:buNone/>
            </a:pPr>
            <a:endParaRPr lang="en-US" dirty="0"/>
          </a:p>
          <a:p>
            <a:endParaRPr lang="en-US" dirty="0"/>
          </a:p>
        </p:txBody>
      </p:sp>
    </p:spTree>
    <p:extLst>
      <p:ext uri="{BB962C8B-B14F-4D97-AF65-F5344CB8AC3E}">
        <p14:creationId xmlns:p14="http://schemas.microsoft.com/office/powerpoint/2010/main" val="1460377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Accountability</a:t>
            </a:r>
            <a:endParaRPr lang="en-US" dirty="0"/>
          </a:p>
        </p:txBody>
      </p:sp>
      <p:sp>
        <p:nvSpPr>
          <p:cNvPr id="3" name="Content Placeholder 2"/>
          <p:cNvSpPr>
            <a:spLocks noGrp="1"/>
          </p:cNvSpPr>
          <p:nvPr>
            <p:ph idx="1"/>
          </p:nvPr>
        </p:nvSpPr>
        <p:spPr/>
        <p:txBody>
          <a:bodyPr/>
          <a:lstStyle/>
          <a:p>
            <a:pPr marL="0" indent="0">
              <a:buNone/>
            </a:pPr>
            <a:r>
              <a:rPr lang="en-US" dirty="0"/>
              <a:t>The need to provide enforcement mechanisms</a:t>
            </a:r>
            <a:r>
              <a:rPr lang="en-US" dirty="0" smtClean="0"/>
              <a:t>:</a:t>
            </a:r>
          </a:p>
          <a:p>
            <a:pPr marL="0" indent="0">
              <a:buNone/>
            </a:pPr>
            <a:endParaRPr lang="en-US" dirty="0"/>
          </a:p>
          <a:p>
            <a:r>
              <a:rPr lang="en-US" dirty="0"/>
              <a:t>What is the specific strategic and tactical advice for </a:t>
            </a:r>
            <a:r>
              <a:rPr lang="en-US" dirty="0" smtClean="0"/>
              <a:t>living marine resources?</a:t>
            </a:r>
            <a:endParaRPr lang="en-US" dirty="0"/>
          </a:p>
          <a:p>
            <a:r>
              <a:rPr lang="en-US" dirty="0"/>
              <a:t>What are the consequences of violating </a:t>
            </a:r>
            <a:r>
              <a:rPr lang="en-US" dirty="0" smtClean="0"/>
              <a:t>management </a:t>
            </a:r>
            <a:r>
              <a:rPr lang="en-US" dirty="0"/>
              <a:t>decisions?</a:t>
            </a:r>
          </a:p>
          <a:p>
            <a:r>
              <a:rPr lang="en-US" dirty="0"/>
              <a:t>What are the penalties for delayed </a:t>
            </a:r>
            <a:r>
              <a:rPr lang="en-US" dirty="0" smtClean="0"/>
              <a:t>management action</a:t>
            </a:r>
            <a:r>
              <a:rPr lang="en-US" dirty="0"/>
              <a:t>?</a:t>
            </a:r>
          </a:p>
          <a:p>
            <a:r>
              <a:rPr lang="en-US" dirty="0"/>
              <a:t>Who is accountable for the </a:t>
            </a:r>
            <a:r>
              <a:rPr lang="en-US" dirty="0" smtClean="0"/>
              <a:t>management of living marine resources?</a:t>
            </a:r>
            <a:endParaRPr lang="en-US" dirty="0"/>
          </a:p>
          <a:p>
            <a:endParaRPr lang="en-US" dirty="0"/>
          </a:p>
        </p:txBody>
      </p:sp>
    </p:spTree>
    <p:extLst>
      <p:ext uri="{BB962C8B-B14F-4D97-AF65-F5344CB8AC3E}">
        <p14:creationId xmlns:p14="http://schemas.microsoft.com/office/powerpoint/2010/main" val="263437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fisheries governance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Well recognized prerequisites (FAO 1998)</a:t>
            </a:r>
          </a:p>
          <a:p>
            <a:r>
              <a:rPr lang="en-US" dirty="0" smtClean="0"/>
              <a:t>need for a strategy explicitly aimed at ecological, economic and social sustainability</a:t>
            </a:r>
          </a:p>
          <a:p>
            <a:r>
              <a:rPr lang="en-US" dirty="0" smtClean="0"/>
              <a:t>effective </a:t>
            </a:r>
            <a:r>
              <a:rPr lang="en-US" dirty="0"/>
              <a:t>fisheries agencies and research </a:t>
            </a:r>
            <a:r>
              <a:rPr lang="en-US" dirty="0" smtClean="0"/>
              <a:t>institutions</a:t>
            </a:r>
          </a:p>
          <a:p>
            <a:r>
              <a:rPr lang="en-US" dirty="0" smtClean="0"/>
              <a:t>cooperative</a:t>
            </a:r>
            <a:r>
              <a:rPr lang="en-US" dirty="0"/>
              <a:t>, organized and informed fisheries </a:t>
            </a:r>
            <a:r>
              <a:rPr lang="en-US" dirty="0" smtClean="0"/>
              <a:t>sector</a:t>
            </a:r>
            <a:r>
              <a:rPr lang="en-US" dirty="0"/>
              <a:t>s</a:t>
            </a:r>
            <a:endParaRPr lang="en-US" dirty="0" smtClean="0"/>
          </a:p>
          <a:p>
            <a:r>
              <a:rPr lang="en-US" dirty="0" smtClean="0"/>
              <a:t>adequate </a:t>
            </a:r>
            <a:r>
              <a:rPr lang="en-US" dirty="0"/>
              <a:t>laws and legal institutions, including deterrent monitoring, control and </a:t>
            </a:r>
            <a:r>
              <a:rPr lang="en-US" dirty="0" smtClean="0"/>
              <a:t>surveillance</a:t>
            </a:r>
          </a:p>
          <a:p>
            <a:r>
              <a:rPr lang="en-US" dirty="0" smtClean="0"/>
              <a:t>linkages </a:t>
            </a:r>
            <a:r>
              <a:rPr lang="en-US" dirty="0"/>
              <a:t>with the appropriate regional and international bodies</a:t>
            </a:r>
            <a:r>
              <a:rPr lang="en-US" dirty="0" smtClean="0"/>
              <a:t>.</a:t>
            </a:r>
          </a:p>
        </p:txBody>
      </p:sp>
    </p:spTree>
    <p:extLst>
      <p:ext uri="{BB962C8B-B14F-4D97-AF65-F5344CB8AC3E}">
        <p14:creationId xmlns:p14="http://schemas.microsoft.com/office/powerpoint/2010/main" val="3215989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Governance attributes</a:t>
            </a:r>
            <a:endParaRPr lang="en-US" dirty="0"/>
          </a:p>
        </p:txBody>
      </p:sp>
      <p:pic>
        <p:nvPicPr>
          <p:cNvPr id="4" name="Content Placeholder 3"/>
          <p:cNvPicPr>
            <a:picLocks noGrp="1" noChangeAspect="1"/>
          </p:cNvPicPr>
          <p:nvPr>
            <p:ph idx="1"/>
          </p:nvPr>
        </p:nvPicPr>
        <p:blipFill rotWithShape="1">
          <a:blip r:embed="rId2"/>
          <a:srcRect t="32854" r="17936" b="28297"/>
          <a:stretch/>
        </p:blipFill>
        <p:spPr>
          <a:xfrm>
            <a:off x="457200" y="1185333"/>
            <a:ext cx="7741356" cy="5224526"/>
          </a:xfrm>
        </p:spPr>
      </p:pic>
      <p:sp>
        <p:nvSpPr>
          <p:cNvPr id="5" name="TextBox 4"/>
          <p:cNvSpPr txBox="1"/>
          <p:nvPr/>
        </p:nvSpPr>
        <p:spPr>
          <a:xfrm>
            <a:off x="7078133" y="6455607"/>
            <a:ext cx="3217333" cy="369332"/>
          </a:xfrm>
          <a:prstGeom prst="rect">
            <a:avLst/>
          </a:prstGeom>
          <a:noFill/>
        </p:spPr>
        <p:txBody>
          <a:bodyPr wrap="square" rtlCol="0">
            <a:spAutoFit/>
          </a:bodyPr>
          <a:lstStyle/>
          <a:p>
            <a:r>
              <a:rPr lang="en-US" dirty="0" smtClean="0"/>
              <a:t>Gutierrez et al. 2011</a:t>
            </a:r>
            <a:endParaRPr lang="en-US" dirty="0"/>
          </a:p>
        </p:txBody>
      </p:sp>
    </p:spTree>
    <p:extLst>
      <p:ext uri="{BB962C8B-B14F-4D97-AF65-F5344CB8AC3E}">
        <p14:creationId xmlns:p14="http://schemas.microsoft.com/office/powerpoint/2010/main" val="3653284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Co-management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many </a:t>
            </a:r>
            <a:r>
              <a:rPr lang="en-US" dirty="0"/>
              <a:t>developed fisheries, </a:t>
            </a:r>
            <a:r>
              <a:rPr lang="en-US" dirty="0" smtClean="0"/>
              <a:t>traditional </a:t>
            </a:r>
            <a:r>
              <a:rPr lang="en-US" dirty="0"/>
              <a:t>approach to management is ‘top-down</a:t>
            </a:r>
            <a:r>
              <a:rPr lang="en-US" dirty="0" smtClean="0"/>
              <a:t>’. </a:t>
            </a:r>
          </a:p>
          <a:p>
            <a:pPr lvl="1"/>
            <a:r>
              <a:rPr lang="en-US" dirty="0" smtClean="0"/>
              <a:t>can </a:t>
            </a:r>
            <a:r>
              <a:rPr lang="en-US" dirty="0"/>
              <a:t>raise the costs of fisheries management, particularly monitoring and enforcement costs</a:t>
            </a:r>
            <a:r>
              <a:rPr lang="en-US" dirty="0" smtClean="0"/>
              <a:t>,</a:t>
            </a:r>
          </a:p>
          <a:p>
            <a:pPr lvl="1"/>
            <a:r>
              <a:rPr lang="en-US" dirty="0" smtClean="0"/>
              <a:t>fails </a:t>
            </a:r>
            <a:r>
              <a:rPr lang="en-US" dirty="0"/>
              <a:t>to fully draw upon the skills and expertise of </a:t>
            </a:r>
            <a:r>
              <a:rPr lang="en-US" dirty="0" smtClean="0"/>
              <a:t>fishers.</a:t>
            </a:r>
          </a:p>
          <a:p>
            <a:r>
              <a:rPr lang="en-US" dirty="0" smtClean="0"/>
              <a:t>Co-management arose from realization </a:t>
            </a:r>
            <a:r>
              <a:rPr lang="en-US" dirty="0"/>
              <a:t>that fishers can make </a:t>
            </a:r>
            <a:r>
              <a:rPr lang="en-US" dirty="0" smtClean="0"/>
              <a:t>important </a:t>
            </a:r>
            <a:r>
              <a:rPr lang="en-US" dirty="0"/>
              <a:t>and </a:t>
            </a:r>
            <a:r>
              <a:rPr lang="en-US" dirty="0" smtClean="0"/>
              <a:t>critical</a:t>
            </a:r>
            <a:r>
              <a:rPr lang="en-US" dirty="0"/>
              <a:t>, input into ensuring desirable management </a:t>
            </a:r>
            <a:r>
              <a:rPr lang="en-US" dirty="0" smtClean="0"/>
              <a:t>outcomes.</a:t>
            </a:r>
          </a:p>
          <a:p>
            <a:pPr lvl="1"/>
            <a:r>
              <a:rPr lang="en-US" dirty="0" smtClean="0"/>
              <a:t>Suggests ‘</a:t>
            </a:r>
            <a:r>
              <a:rPr lang="en-US" dirty="0"/>
              <a:t>bottom-up’ models of fisheries </a:t>
            </a:r>
            <a:r>
              <a:rPr lang="en-US" dirty="0" smtClean="0"/>
              <a:t>governance may </a:t>
            </a:r>
            <a:r>
              <a:rPr lang="en-US" dirty="0"/>
              <a:t>deliver better results, and at </a:t>
            </a:r>
            <a:r>
              <a:rPr lang="en-US" dirty="0" smtClean="0"/>
              <a:t>possibly </a:t>
            </a:r>
            <a:r>
              <a:rPr lang="en-US" dirty="0"/>
              <a:t>lower public </a:t>
            </a:r>
            <a:r>
              <a:rPr lang="en-US" dirty="0" smtClean="0"/>
              <a:t>costs.</a:t>
            </a:r>
            <a:endParaRPr lang="en-US" dirty="0"/>
          </a:p>
          <a:p>
            <a:endParaRPr lang="en-US" dirty="0"/>
          </a:p>
          <a:p>
            <a:pPr marL="0" indent="0">
              <a:buNone/>
            </a:pPr>
            <a:r>
              <a:rPr lang="en-US" dirty="0"/>
              <a:t>Grafton (2005) Ocean &amp; Coastal </a:t>
            </a:r>
            <a:r>
              <a:rPr lang="en-US" dirty="0" err="1"/>
              <a:t>Mgmt</a:t>
            </a:r>
            <a:endParaRPr lang="en-US" dirty="0"/>
          </a:p>
        </p:txBody>
      </p:sp>
    </p:spTree>
    <p:extLst>
      <p:ext uri="{BB962C8B-B14F-4D97-AF65-F5344CB8AC3E}">
        <p14:creationId xmlns:p14="http://schemas.microsoft.com/office/powerpoint/2010/main" val="105201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76" y="183923"/>
            <a:ext cx="8720665" cy="688359"/>
          </a:xfrm>
        </p:spPr>
        <p:txBody>
          <a:bodyPr>
            <a:noAutofit/>
          </a:bodyPr>
          <a:lstStyle/>
          <a:p>
            <a:r>
              <a:rPr lang="en-US" sz="3400" dirty="0" smtClean="0"/>
              <a:t>Governance </a:t>
            </a:r>
            <a:r>
              <a:rPr lang="en-US" sz="3400" dirty="0"/>
              <a:t>&amp; Management </a:t>
            </a:r>
            <a:r>
              <a:rPr lang="en-US" sz="3400" dirty="0" smtClean="0"/>
              <a:t>Institutions: EBFM</a:t>
            </a:r>
            <a:endParaRPr lang="en-US" sz="3400" dirty="0"/>
          </a:p>
        </p:txBody>
      </p:sp>
      <p:sp>
        <p:nvSpPr>
          <p:cNvPr id="3" name="Content Placeholder 2"/>
          <p:cNvSpPr>
            <a:spLocks noGrp="1"/>
          </p:cNvSpPr>
          <p:nvPr>
            <p:ph idx="1"/>
          </p:nvPr>
        </p:nvSpPr>
        <p:spPr/>
        <p:txBody>
          <a:bodyPr/>
          <a:lstStyle/>
          <a:p>
            <a:r>
              <a:rPr lang="en-US" dirty="0"/>
              <a:t>Conundrum </a:t>
            </a:r>
            <a:r>
              <a:rPr lang="en-US" dirty="0" smtClean="0"/>
              <a:t>with respect to </a:t>
            </a:r>
            <a:r>
              <a:rPr lang="en-US" dirty="0"/>
              <a:t>EBFM </a:t>
            </a:r>
            <a:r>
              <a:rPr lang="en-US" dirty="0" smtClean="0"/>
              <a:t>and institutions</a:t>
            </a:r>
            <a:r>
              <a:rPr lang="en-US" dirty="0"/>
              <a:t>:</a:t>
            </a:r>
          </a:p>
          <a:p>
            <a:pPr lvl="1"/>
            <a:r>
              <a:rPr lang="en-US" dirty="0" smtClean="0"/>
              <a:t>work </a:t>
            </a:r>
            <a:r>
              <a:rPr lang="en-US" dirty="0"/>
              <a:t>within </a:t>
            </a:r>
            <a:r>
              <a:rPr lang="en-US" dirty="0" smtClean="0"/>
              <a:t>existing </a:t>
            </a:r>
            <a:r>
              <a:rPr lang="en-US" dirty="0"/>
              <a:t>structures or develop new ones?</a:t>
            </a:r>
          </a:p>
          <a:p>
            <a:r>
              <a:rPr lang="en-US" dirty="0"/>
              <a:t>Most countries are trying to proceed with EBFM within existing structures, as an evolving </a:t>
            </a:r>
            <a:r>
              <a:rPr lang="en-US" dirty="0" smtClean="0"/>
              <a:t>process.</a:t>
            </a:r>
            <a:endParaRPr lang="en-US" dirty="0"/>
          </a:p>
          <a:p>
            <a:r>
              <a:rPr lang="en-US" dirty="0"/>
              <a:t>The countries that have new </a:t>
            </a:r>
            <a:r>
              <a:rPr lang="en-US" dirty="0" smtClean="0"/>
              <a:t>management </a:t>
            </a:r>
            <a:r>
              <a:rPr lang="en-US" dirty="0"/>
              <a:t>structures for EBFM also have new enabling </a:t>
            </a:r>
            <a:r>
              <a:rPr lang="en-US" dirty="0" smtClean="0"/>
              <a:t>legislation.</a:t>
            </a:r>
            <a:endParaRPr lang="en-US" dirty="0"/>
          </a:p>
        </p:txBody>
      </p:sp>
    </p:spTree>
    <p:extLst>
      <p:ext uri="{BB962C8B-B14F-4D97-AF65-F5344CB8AC3E}">
        <p14:creationId xmlns:p14="http://schemas.microsoft.com/office/powerpoint/2010/main" val="152224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376356" cy="688359"/>
          </a:xfrm>
        </p:spPr>
        <p:txBody>
          <a:bodyPr>
            <a:normAutofit fontScale="90000"/>
          </a:bodyPr>
          <a:lstStyle/>
          <a:p>
            <a:r>
              <a:rPr lang="en-US" dirty="0" smtClean="0"/>
              <a:t>Benchmarking factors for governance with EBFM</a:t>
            </a:r>
            <a:endParaRPr lang="en-US" dirty="0"/>
          </a:p>
        </p:txBody>
      </p:sp>
      <p:sp>
        <p:nvSpPr>
          <p:cNvPr id="3" name="Content Placeholder 2"/>
          <p:cNvSpPr>
            <a:spLocks noGrp="1"/>
          </p:cNvSpPr>
          <p:nvPr>
            <p:ph idx="1"/>
          </p:nvPr>
        </p:nvSpPr>
        <p:spPr/>
        <p:txBody>
          <a:bodyPr>
            <a:normAutofit/>
          </a:bodyPr>
          <a:lstStyle/>
          <a:p>
            <a:r>
              <a:rPr lang="en-US" dirty="0" smtClean="0"/>
              <a:t>Accountability, authority, and responsibility</a:t>
            </a:r>
          </a:p>
          <a:p>
            <a:r>
              <a:rPr lang="en-US" dirty="0" smtClean="0"/>
              <a:t>Transparency</a:t>
            </a:r>
          </a:p>
          <a:p>
            <a:r>
              <a:rPr lang="en-US" dirty="0" smtClean="0"/>
              <a:t>Incentives</a:t>
            </a:r>
          </a:p>
          <a:p>
            <a:r>
              <a:rPr lang="en-US" dirty="0" smtClean="0"/>
              <a:t>Risk assessment &amp; management</a:t>
            </a:r>
          </a:p>
          <a:p>
            <a:r>
              <a:rPr lang="en-US" dirty="0" smtClean="0"/>
              <a:t>Adaptability</a:t>
            </a:r>
          </a:p>
          <a:p>
            <a:endParaRPr lang="en-US" dirty="0"/>
          </a:p>
          <a:p>
            <a:pPr marL="0" indent="0">
              <a:buNone/>
            </a:pPr>
            <a:r>
              <a:rPr lang="en-US" sz="2800" dirty="0" smtClean="0"/>
              <a:t>Grafton</a:t>
            </a:r>
            <a:r>
              <a:rPr lang="en-US" sz="2800" dirty="0"/>
              <a:t>, </a:t>
            </a:r>
            <a:r>
              <a:rPr lang="en-US" sz="2800" dirty="0" smtClean="0"/>
              <a:t>RQ et </a:t>
            </a:r>
            <a:r>
              <a:rPr lang="en-US" sz="2800" dirty="0"/>
              <a:t>al</a:t>
            </a:r>
            <a:r>
              <a:rPr lang="en-US" sz="2800" dirty="0" smtClean="0"/>
              <a:t>. (</a:t>
            </a:r>
            <a:r>
              <a:rPr lang="en-US" sz="2800" dirty="0"/>
              <a:t>2007), Benchmarking for fisheries </a:t>
            </a:r>
            <a:r>
              <a:rPr lang="en-US" sz="2800" dirty="0" smtClean="0"/>
              <a:t>governance. Marine Policy 31: 470-479</a:t>
            </a:r>
            <a:r>
              <a:rPr lang="en-US" sz="2800" dirty="0"/>
              <a:t>.</a:t>
            </a:r>
            <a:endParaRPr lang="en-US" sz="2800" dirty="0"/>
          </a:p>
        </p:txBody>
      </p:sp>
    </p:spTree>
    <p:extLst>
      <p:ext uri="{BB962C8B-B14F-4D97-AF65-F5344CB8AC3E}">
        <p14:creationId xmlns:p14="http://schemas.microsoft.com/office/powerpoint/2010/main" val="1218281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“The Plan”</a:t>
            </a:r>
            <a:endParaRPr lang="en-US" dirty="0"/>
          </a:p>
        </p:txBody>
      </p:sp>
      <p:sp>
        <p:nvSpPr>
          <p:cNvPr id="3" name="Content Placeholder 2"/>
          <p:cNvSpPr>
            <a:spLocks noGrp="1"/>
          </p:cNvSpPr>
          <p:nvPr>
            <p:ph idx="1"/>
          </p:nvPr>
        </p:nvSpPr>
        <p:spPr/>
        <p:txBody>
          <a:bodyPr/>
          <a:lstStyle/>
          <a:p>
            <a:r>
              <a:rPr lang="en-US" dirty="0" smtClean="0"/>
              <a:t>Fishery Management Plans</a:t>
            </a:r>
          </a:p>
          <a:p>
            <a:r>
              <a:rPr lang="en-US" dirty="0" smtClean="0"/>
              <a:t>Now, Fishery Ecosystem Plans</a:t>
            </a:r>
          </a:p>
          <a:p>
            <a:endParaRPr lang="en-US" dirty="0"/>
          </a:p>
          <a:p>
            <a:r>
              <a:rPr lang="en-US" dirty="0" smtClean="0"/>
              <a:t>Plans stipulate the mechanisms for implementing the policies.</a:t>
            </a:r>
            <a:endParaRPr lang="en-US" dirty="0"/>
          </a:p>
        </p:txBody>
      </p:sp>
    </p:spTree>
    <p:extLst>
      <p:ext uri="{BB962C8B-B14F-4D97-AF65-F5344CB8AC3E}">
        <p14:creationId xmlns:p14="http://schemas.microsoft.com/office/powerpoint/2010/main" val="34278405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Management Plans</a:t>
            </a:r>
            <a:endParaRPr lang="en-US" dirty="0"/>
          </a:p>
        </p:txBody>
      </p:sp>
      <p:sp>
        <p:nvSpPr>
          <p:cNvPr id="3" name="Content Placeholder 2"/>
          <p:cNvSpPr>
            <a:spLocks noGrp="1"/>
          </p:cNvSpPr>
          <p:nvPr>
            <p:ph idx="1"/>
          </p:nvPr>
        </p:nvSpPr>
        <p:spPr/>
        <p:txBody>
          <a:bodyPr/>
          <a:lstStyle/>
          <a:p>
            <a:r>
              <a:rPr lang="en-US" dirty="0" smtClean="0"/>
              <a:t>New England Fishery Management Council proposes </a:t>
            </a:r>
            <a:r>
              <a:rPr lang="en-US" dirty="0"/>
              <a:t>rules for fishermen operating in federal waters in the </a:t>
            </a:r>
            <a:r>
              <a:rPr lang="en-US" dirty="0" smtClean="0"/>
              <a:t>Northeast.</a:t>
            </a:r>
          </a:p>
          <a:p>
            <a:r>
              <a:rPr lang="en-US" dirty="0" smtClean="0"/>
              <a:t>Nine </a:t>
            </a:r>
            <a:r>
              <a:rPr lang="en-US" dirty="0"/>
              <a:t>separate fishery management plans (FMPs) in effect that apply to 28 marine and one </a:t>
            </a:r>
            <a:r>
              <a:rPr lang="en-US" dirty="0" err="1"/>
              <a:t>anadromous</a:t>
            </a:r>
            <a:r>
              <a:rPr lang="en-US" dirty="0"/>
              <a:t> species</a:t>
            </a:r>
            <a:r>
              <a:rPr lang="en-US" dirty="0" smtClean="0"/>
              <a:t>.</a:t>
            </a:r>
          </a:p>
          <a:p>
            <a:endParaRPr lang="en-US" dirty="0"/>
          </a:p>
        </p:txBody>
      </p:sp>
    </p:spTree>
    <p:extLst>
      <p:ext uri="{BB962C8B-B14F-4D97-AF65-F5344CB8AC3E}">
        <p14:creationId xmlns:p14="http://schemas.microsoft.com/office/powerpoint/2010/main" val="1103627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Management Plans</a:t>
            </a:r>
            <a:endParaRPr lang="en-US" dirty="0"/>
          </a:p>
        </p:txBody>
      </p:sp>
      <p:sp>
        <p:nvSpPr>
          <p:cNvPr id="3" name="Content Placeholder 2"/>
          <p:cNvSpPr>
            <a:spLocks noGrp="1"/>
          </p:cNvSpPr>
          <p:nvPr>
            <p:ph idx="1"/>
          </p:nvPr>
        </p:nvSpPr>
        <p:spPr/>
        <p:txBody>
          <a:bodyPr/>
          <a:lstStyle/>
          <a:p>
            <a:r>
              <a:rPr lang="en-US" dirty="0" smtClean="0"/>
              <a:t>Mid-Atlantic Fishery Management Council</a:t>
            </a:r>
          </a:p>
          <a:p>
            <a:endParaRPr lang="en-US" dirty="0"/>
          </a:p>
        </p:txBody>
      </p:sp>
      <p:pic>
        <p:nvPicPr>
          <p:cNvPr id="4" name="Picture 3" descr="Screen Shot 2015-04-17 at 8.2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801" y="1798239"/>
            <a:ext cx="5156199" cy="5059761"/>
          </a:xfrm>
          <a:prstGeom prst="rect">
            <a:avLst/>
          </a:prstGeom>
        </p:spPr>
      </p:pic>
    </p:spTree>
    <p:extLst>
      <p:ext uri="{BB962C8B-B14F-4D97-AF65-F5344CB8AC3E}">
        <p14:creationId xmlns:p14="http://schemas.microsoft.com/office/powerpoint/2010/main" val="1103627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Management Plans</a:t>
            </a:r>
            <a:endParaRPr lang="en-US" dirty="0"/>
          </a:p>
        </p:txBody>
      </p:sp>
      <p:sp>
        <p:nvSpPr>
          <p:cNvPr id="3" name="Content Placeholder 2"/>
          <p:cNvSpPr>
            <a:spLocks noGrp="1"/>
          </p:cNvSpPr>
          <p:nvPr>
            <p:ph idx="1"/>
          </p:nvPr>
        </p:nvSpPr>
        <p:spPr/>
        <p:txBody>
          <a:bodyPr/>
          <a:lstStyle/>
          <a:p>
            <a:r>
              <a:rPr lang="en-US" dirty="0" smtClean="0"/>
              <a:t>Atlantic States Marine Fisheries Commission</a:t>
            </a:r>
          </a:p>
          <a:p>
            <a:r>
              <a:rPr lang="en-US" dirty="0" smtClean="0"/>
              <a:t>Management plans for 24 species or species groups</a:t>
            </a:r>
            <a:endParaRPr lang="en-US" dirty="0"/>
          </a:p>
        </p:txBody>
      </p:sp>
      <p:pic>
        <p:nvPicPr>
          <p:cNvPr id="4" name="Picture 3" descr="Screen Shot 2015-04-17 at 8.3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12131"/>
            <a:ext cx="8686800" cy="3945869"/>
          </a:xfrm>
          <a:prstGeom prst="rect">
            <a:avLst/>
          </a:prstGeom>
        </p:spPr>
      </p:pic>
    </p:spTree>
    <p:extLst>
      <p:ext uri="{BB962C8B-B14F-4D97-AF65-F5344CB8AC3E}">
        <p14:creationId xmlns:p14="http://schemas.microsoft.com/office/powerpoint/2010/main" val="397043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Basis for Governance </a:t>
            </a:r>
            <a:endParaRPr lang="en-US" dirty="0"/>
          </a:p>
          <a:p>
            <a:r>
              <a:rPr lang="en-US" dirty="0" smtClean="0"/>
              <a:t>Governance Institutions</a:t>
            </a:r>
          </a:p>
          <a:p>
            <a:pPr lvl="1"/>
            <a:endParaRPr lang="en-US" dirty="0"/>
          </a:p>
          <a:p>
            <a:r>
              <a:rPr lang="en-US" dirty="0" smtClean="0"/>
              <a:t>Discussion on:</a:t>
            </a:r>
          </a:p>
          <a:p>
            <a:pPr marL="457200" lvl="1" indent="0">
              <a:buNone/>
            </a:pPr>
            <a:r>
              <a:rPr lang="en-US" dirty="0" smtClean="0"/>
              <a:t>	</a:t>
            </a:r>
            <a:r>
              <a:rPr lang="en-US" dirty="0" err="1" smtClean="0"/>
              <a:t>Costanza</a:t>
            </a:r>
            <a:r>
              <a:rPr lang="en-US" dirty="0" smtClean="0"/>
              <a:t> </a:t>
            </a:r>
            <a:r>
              <a:rPr lang="en-US" dirty="0"/>
              <a:t>et al. 1998</a:t>
            </a:r>
          </a:p>
          <a:p>
            <a:pPr marL="457200" lvl="1" indent="0">
              <a:buNone/>
            </a:pPr>
            <a:r>
              <a:rPr lang="en-US" dirty="0" smtClean="0"/>
              <a:t>	Gutierrez </a:t>
            </a:r>
            <a:r>
              <a:rPr lang="en-US" dirty="0"/>
              <a:t>et al. 2011</a:t>
            </a:r>
          </a:p>
          <a:p>
            <a:pPr marL="457200" lvl="1" indent="0">
              <a:buNone/>
            </a:pPr>
            <a:r>
              <a:rPr lang="en-US" dirty="0"/>
              <a:t>	</a:t>
            </a:r>
            <a:r>
              <a:rPr lang="en-US" dirty="0" err="1" smtClean="0"/>
              <a:t>Sissenwine</a:t>
            </a:r>
            <a:r>
              <a:rPr lang="en-US" dirty="0" smtClean="0"/>
              <a:t> </a:t>
            </a:r>
            <a:r>
              <a:rPr lang="en-US" dirty="0"/>
              <a:t>&amp; Mace 2003</a:t>
            </a:r>
          </a:p>
          <a:p>
            <a:pPr marL="457200" lvl="1" indent="0">
              <a:buNone/>
            </a:pPr>
            <a:r>
              <a:rPr lang="en-US" dirty="0"/>
              <a:t>	</a:t>
            </a:r>
          </a:p>
          <a:p>
            <a:endParaRPr lang="en-US" dirty="0"/>
          </a:p>
        </p:txBody>
      </p:sp>
    </p:spTree>
    <p:extLst>
      <p:ext uri="{BB962C8B-B14F-4D97-AF65-F5344CB8AC3E}">
        <p14:creationId xmlns:p14="http://schemas.microsoft.com/office/powerpoint/2010/main" val="409352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Management Plans</a:t>
            </a:r>
            <a:endParaRPr lang="en-US" dirty="0"/>
          </a:p>
        </p:txBody>
      </p:sp>
      <p:sp>
        <p:nvSpPr>
          <p:cNvPr id="3" name="Content Placeholder 2"/>
          <p:cNvSpPr>
            <a:spLocks noGrp="1"/>
          </p:cNvSpPr>
          <p:nvPr>
            <p:ph idx="1"/>
          </p:nvPr>
        </p:nvSpPr>
        <p:spPr/>
        <p:txBody>
          <a:bodyPr>
            <a:normAutofit/>
          </a:bodyPr>
          <a:lstStyle/>
          <a:p>
            <a:r>
              <a:rPr lang="en-US" dirty="0" smtClean="0"/>
              <a:t>Management plans may cover a group of species but typically consider stocks individually.</a:t>
            </a:r>
          </a:p>
          <a:p>
            <a:r>
              <a:rPr lang="en-US" dirty="0" smtClean="0"/>
              <a:t>Plans may be across jurisdictions (e.g. state and federal)</a:t>
            </a:r>
          </a:p>
          <a:p>
            <a:r>
              <a:rPr lang="en-US" dirty="0" smtClean="0"/>
              <a:t>Often significant institutional administrative structure associated with each plan.</a:t>
            </a:r>
          </a:p>
          <a:p>
            <a:r>
              <a:rPr lang="en-US" dirty="0" smtClean="0"/>
              <a:t>Separate management plans exist for species that interact and respond to similar drivers and pressures.</a:t>
            </a:r>
            <a:endParaRPr lang="en-US" dirty="0"/>
          </a:p>
          <a:p>
            <a:pPr marL="0" indent="0">
              <a:buNone/>
            </a:pPr>
            <a:endParaRPr lang="en-US" dirty="0" smtClean="0"/>
          </a:p>
        </p:txBody>
      </p:sp>
    </p:spTree>
    <p:extLst>
      <p:ext uri="{BB962C8B-B14F-4D97-AF65-F5344CB8AC3E}">
        <p14:creationId xmlns:p14="http://schemas.microsoft.com/office/powerpoint/2010/main" val="3161851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Ecosystem Plans (FEPs)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Most US regional fishery management councils have in place or are developing a fishery ecosystem plan.</a:t>
            </a:r>
          </a:p>
          <a:p>
            <a:endParaRPr lang="en-US" dirty="0" smtClean="0"/>
          </a:p>
          <a:p>
            <a:pPr marL="0" indent="0">
              <a:buNone/>
            </a:pPr>
            <a:r>
              <a:rPr lang="en-US" i="1" dirty="0" smtClean="0"/>
              <a:t>“Fishery </a:t>
            </a:r>
            <a:r>
              <a:rPr lang="en-US" i="1" dirty="0"/>
              <a:t>managers can use fishery ecosystem plans as a metric against which all fishery-specific fishery management plans are measured. This metric can help determine whether management effectively incorporates the ecosystem principles, goals, and policies of the council or NOAA Fisheries</a:t>
            </a:r>
            <a:r>
              <a:rPr lang="en-US" i="1" dirty="0" smtClean="0"/>
              <a:t>.”  (NOAA Fisheries)</a:t>
            </a:r>
            <a:endParaRPr lang="en-US" i="1" dirty="0"/>
          </a:p>
          <a:p>
            <a:endParaRPr lang="en-US" i="1" dirty="0" smtClean="0"/>
          </a:p>
          <a:p>
            <a:r>
              <a:rPr lang="en-US" dirty="0" smtClean="0"/>
              <a:t>Current moves largely provide this as a framework for considering ecosystem information in current management and governance structures.</a:t>
            </a:r>
          </a:p>
          <a:p>
            <a:pPr marL="0" indent="0">
              <a:buNone/>
            </a:pPr>
            <a:endParaRPr lang="en-US" dirty="0"/>
          </a:p>
        </p:txBody>
      </p:sp>
    </p:spTree>
    <p:extLst>
      <p:ext uri="{BB962C8B-B14F-4D97-AF65-F5344CB8AC3E}">
        <p14:creationId xmlns:p14="http://schemas.microsoft.com/office/powerpoint/2010/main" val="28924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Pacific coast Fishery Ecosystem Plan (PFMC)</a:t>
            </a:r>
            <a:endParaRPr lang="en-US" dirty="0"/>
          </a:p>
        </p:txBody>
      </p:sp>
      <p:sp>
        <p:nvSpPr>
          <p:cNvPr id="3" name="Content Placeholder 2"/>
          <p:cNvSpPr>
            <a:spLocks noGrp="1"/>
          </p:cNvSpPr>
          <p:nvPr>
            <p:ph idx="1"/>
          </p:nvPr>
        </p:nvSpPr>
        <p:spPr/>
        <p:txBody>
          <a:bodyPr/>
          <a:lstStyle/>
          <a:p>
            <a:r>
              <a:rPr lang="en-US" dirty="0" err="1" smtClean="0"/>
              <a:t>fwe</a:t>
            </a:r>
            <a:endParaRPr lang="en-US" dirty="0"/>
          </a:p>
        </p:txBody>
      </p:sp>
      <p:pic>
        <p:nvPicPr>
          <p:cNvPr id="4" name="Picture 3" descr="Screen Shot 2015-04-17 at 8.34.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870"/>
            <a:ext cx="9144000" cy="5293895"/>
          </a:xfrm>
          <a:prstGeom prst="rect">
            <a:avLst/>
          </a:prstGeom>
        </p:spPr>
      </p:pic>
    </p:spTree>
    <p:extLst>
      <p:ext uri="{BB962C8B-B14F-4D97-AF65-F5344CB8AC3E}">
        <p14:creationId xmlns:p14="http://schemas.microsoft.com/office/powerpoint/2010/main" val="534393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a:t>
            </a:r>
            <a:r>
              <a:rPr lang="en-US" dirty="0" err="1"/>
              <a:t>Complexilliness</a:t>
            </a:r>
            <a:endParaRPr lang="en-US" dirty="0"/>
          </a:p>
        </p:txBody>
      </p:sp>
      <p:sp>
        <p:nvSpPr>
          <p:cNvPr id="3" name="Content Placeholder 2"/>
          <p:cNvSpPr>
            <a:spLocks noGrp="1"/>
          </p:cNvSpPr>
          <p:nvPr>
            <p:ph idx="1"/>
          </p:nvPr>
        </p:nvSpPr>
        <p:spPr/>
        <p:txBody>
          <a:bodyPr>
            <a:normAutofit lnSpcReduction="10000"/>
          </a:bodyPr>
          <a:lstStyle/>
          <a:p>
            <a:r>
              <a:rPr lang="en-US" dirty="0" smtClean="0"/>
              <a:t>Current management structure is very complicated and inconsistent.</a:t>
            </a:r>
          </a:p>
          <a:p>
            <a:r>
              <a:rPr lang="en-US" dirty="0" smtClean="0"/>
              <a:t>An ecosystem approach actually </a:t>
            </a:r>
            <a:r>
              <a:rPr lang="en-US" dirty="0"/>
              <a:t>has a chance to make </a:t>
            </a:r>
            <a:r>
              <a:rPr lang="en-US" dirty="0" smtClean="0"/>
              <a:t>management institutions simpler.</a:t>
            </a:r>
            <a:endParaRPr lang="en-US" dirty="0"/>
          </a:p>
          <a:p>
            <a:r>
              <a:rPr lang="en-US" dirty="0" smtClean="0"/>
              <a:t>The </a:t>
            </a:r>
            <a:r>
              <a:rPr lang="en-US" dirty="0"/>
              <a:t>ecosystem and what we consider might be more </a:t>
            </a:r>
            <a:r>
              <a:rPr lang="en-US" dirty="0" smtClean="0"/>
              <a:t>complex </a:t>
            </a:r>
            <a:r>
              <a:rPr lang="en-US" dirty="0"/>
              <a:t>and less certain, </a:t>
            </a:r>
            <a:r>
              <a:rPr lang="en-US" dirty="0" smtClean="0"/>
              <a:t>but under </a:t>
            </a:r>
            <a:r>
              <a:rPr lang="en-US" dirty="0"/>
              <a:t>an </a:t>
            </a:r>
            <a:r>
              <a:rPr lang="en-US" dirty="0" smtClean="0"/>
              <a:t>EBFM approach we </a:t>
            </a:r>
            <a:r>
              <a:rPr lang="en-US" dirty="0"/>
              <a:t>are considering a broad range of factors </a:t>
            </a:r>
            <a:r>
              <a:rPr lang="en-US" dirty="0" smtClean="0"/>
              <a:t>simultaneously.</a:t>
            </a:r>
          </a:p>
          <a:p>
            <a:pPr lvl="1"/>
            <a:r>
              <a:rPr lang="en-US" dirty="0"/>
              <a:t>Recall the </a:t>
            </a:r>
            <a:r>
              <a:rPr lang="en-US" dirty="0" smtClean="0"/>
              <a:t>quota ceiling </a:t>
            </a:r>
            <a:r>
              <a:rPr lang="en-US" dirty="0"/>
              <a:t>approach </a:t>
            </a:r>
            <a:r>
              <a:rPr lang="en-US" dirty="0" smtClean="0"/>
              <a:t>for North </a:t>
            </a:r>
            <a:r>
              <a:rPr lang="en-US" dirty="0"/>
              <a:t>Pacific</a:t>
            </a:r>
          </a:p>
          <a:p>
            <a:pPr lvl="1"/>
            <a:r>
              <a:rPr lang="en-US" dirty="0"/>
              <a:t>What if we tracked </a:t>
            </a:r>
            <a:r>
              <a:rPr lang="en-US" dirty="0" smtClean="0"/>
              <a:t>single-species </a:t>
            </a:r>
            <a:r>
              <a:rPr lang="en-US" dirty="0"/>
              <a:t>to ensure </a:t>
            </a:r>
            <a:r>
              <a:rPr lang="en-US" dirty="0" smtClean="0"/>
              <a:t>few were </a:t>
            </a:r>
            <a:r>
              <a:rPr lang="en-US" dirty="0"/>
              <a:t>overfished, but managed </a:t>
            </a:r>
            <a:r>
              <a:rPr lang="en-US" dirty="0" smtClean="0"/>
              <a:t>at an </a:t>
            </a:r>
            <a:r>
              <a:rPr lang="en-US" dirty="0"/>
              <a:t>aggregate biomass </a:t>
            </a:r>
            <a:r>
              <a:rPr lang="en-US" dirty="0" smtClean="0"/>
              <a:t>level? More integrative.</a:t>
            </a:r>
            <a:endParaRPr lang="en-US" dirty="0"/>
          </a:p>
          <a:p>
            <a:endParaRPr lang="en-US" dirty="0"/>
          </a:p>
          <a:p>
            <a:endParaRPr lang="en-US" dirty="0"/>
          </a:p>
        </p:txBody>
      </p:sp>
    </p:spTree>
    <p:extLst>
      <p:ext uri="{BB962C8B-B14F-4D97-AF65-F5344CB8AC3E}">
        <p14:creationId xmlns:p14="http://schemas.microsoft.com/office/powerpoint/2010/main" val="1616796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a:t>
            </a:r>
            <a:r>
              <a:rPr lang="en-US" dirty="0" err="1" smtClean="0"/>
              <a:t>Complexilliness</a:t>
            </a:r>
            <a:endParaRPr lang="en-US" dirty="0"/>
          </a:p>
        </p:txBody>
      </p:sp>
      <p:sp>
        <p:nvSpPr>
          <p:cNvPr id="3" name="Content Placeholder 2"/>
          <p:cNvSpPr>
            <a:spLocks noGrp="1"/>
          </p:cNvSpPr>
          <p:nvPr>
            <p:ph idx="1"/>
          </p:nvPr>
        </p:nvSpPr>
        <p:spPr/>
        <p:txBody>
          <a:bodyPr>
            <a:normAutofit lnSpcReduction="10000"/>
          </a:bodyPr>
          <a:lstStyle/>
          <a:p>
            <a:r>
              <a:rPr lang="en-US" dirty="0"/>
              <a:t>Many places are now moving towards an MSE (management strategy evaluation) process as part of the </a:t>
            </a:r>
            <a:r>
              <a:rPr lang="en-US" dirty="0" smtClean="0"/>
              <a:t>institutions </a:t>
            </a:r>
            <a:r>
              <a:rPr lang="en-US" dirty="0"/>
              <a:t>that interface between the ecosystem/biota and socio-economic </a:t>
            </a:r>
            <a:r>
              <a:rPr lang="en-US" dirty="0" smtClean="0"/>
              <a:t>considerations.</a:t>
            </a:r>
            <a:endParaRPr lang="en-US" dirty="0"/>
          </a:p>
          <a:p>
            <a:r>
              <a:rPr lang="en-US" dirty="0"/>
              <a:t>That process (described more next week) has embedded within it an “operating” model that could </a:t>
            </a:r>
            <a:r>
              <a:rPr lang="en-US" dirty="0" smtClean="0"/>
              <a:t>be one </a:t>
            </a:r>
            <a:r>
              <a:rPr lang="en-US" dirty="0"/>
              <a:t>of any of the models </a:t>
            </a:r>
            <a:r>
              <a:rPr lang="en-US" dirty="0" smtClean="0"/>
              <a:t>we have discussed.</a:t>
            </a:r>
            <a:endParaRPr lang="en-US" dirty="0"/>
          </a:p>
          <a:p>
            <a:r>
              <a:rPr lang="en-US" dirty="0" smtClean="0"/>
              <a:t>The </a:t>
            </a:r>
            <a:r>
              <a:rPr lang="en-US" dirty="0"/>
              <a:t>actual process is much simpler than piece-</a:t>
            </a:r>
            <a:r>
              <a:rPr lang="en-US" dirty="0" err="1"/>
              <a:t>mealing</a:t>
            </a:r>
            <a:r>
              <a:rPr lang="en-US" dirty="0"/>
              <a:t> everything </a:t>
            </a:r>
            <a:r>
              <a:rPr lang="en-US" dirty="0" smtClean="0"/>
              <a:t>together.</a:t>
            </a:r>
            <a:endParaRPr lang="en-US" dirty="0"/>
          </a:p>
          <a:p>
            <a:endParaRPr lang="en-US" dirty="0"/>
          </a:p>
        </p:txBody>
      </p:sp>
    </p:spTree>
    <p:extLst>
      <p:ext uri="{BB962C8B-B14F-4D97-AF65-F5344CB8AC3E}">
        <p14:creationId xmlns:p14="http://schemas.microsoft.com/office/powerpoint/2010/main" val="302820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INFORMATION: </a:t>
            </a:r>
          </a:p>
          <a:p>
            <a:r>
              <a:rPr lang="en-US" dirty="0" smtClean="0"/>
              <a:t>Further </a:t>
            </a:r>
            <a:r>
              <a:rPr lang="en-US" dirty="0"/>
              <a:t>descriptions of the complexity of fisheries  institution/</a:t>
            </a:r>
            <a:r>
              <a:rPr lang="en-US" dirty="0" smtClean="0"/>
              <a:t>management </a:t>
            </a:r>
            <a:r>
              <a:rPr lang="en-US" dirty="0"/>
              <a:t>considerations</a:t>
            </a:r>
          </a:p>
          <a:p>
            <a:pPr marL="0" indent="0">
              <a:buNone/>
            </a:pPr>
            <a:r>
              <a:rPr lang="en-US" dirty="0"/>
              <a:t>RESEARCH:</a:t>
            </a:r>
          </a:p>
          <a:p>
            <a:r>
              <a:rPr lang="en-US" dirty="0" smtClean="0"/>
              <a:t>Case </a:t>
            </a:r>
            <a:r>
              <a:rPr lang="en-US" dirty="0"/>
              <a:t>studies and “autopsies” of what worked, what didn’t globally </a:t>
            </a:r>
            <a:r>
              <a:rPr lang="en-US" dirty="0" smtClean="0"/>
              <a:t>with respect to management</a:t>
            </a:r>
            <a:r>
              <a:rPr lang="en-US" dirty="0"/>
              <a:t>/governance </a:t>
            </a:r>
            <a:r>
              <a:rPr lang="en-US" dirty="0" smtClean="0"/>
              <a:t>institutions.</a:t>
            </a:r>
            <a:endParaRPr lang="en-US" dirty="0"/>
          </a:p>
          <a:p>
            <a:r>
              <a:rPr lang="en-US" dirty="0" smtClean="0"/>
              <a:t>Development </a:t>
            </a:r>
            <a:r>
              <a:rPr lang="en-US" dirty="0"/>
              <a:t>(and application) of best practices</a:t>
            </a:r>
          </a:p>
          <a:p>
            <a:pPr marL="0" indent="0">
              <a:buNone/>
            </a:pPr>
            <a:r>
              <a:rPr lang="en-US" dirty="0"/>
              <a:t>PROCESS: </a:t>
            </a:r>
          </a:p>
          <a:p>
            <a:r>
              <a:rPr lang="en-US" dirty="0" smtClean="0"/>
              <a:t>Working </a:t>
            </a:r>
            <a:r>
              <a:rPr lang="en-US" dirty="0"/>
              <a:t>within existing legislation and structure</a:t>
            </a:r>
          </a:p>
          <a:p>
            <a:r>
              <a:rPr lang="en-US" dirty="0" smtClean="0"/>
              <a:t>Developing </a:t>
            </a:r>
            <a:r>
              <a:rPr lang="en-US" dirty="0"/>
              <a:t>novel legislation and structures if </a:t>
            </a:r>
            <a:r>
              <a:rPr lang="en-US" dirty="0" smtClean="0"/>
              <a:t>management institutions </a:t>
            </a:r>
            <a:r>
              <a:rPr lang="en-US" dirty="0"/>
              <a:t>need updating/alterations </a:t>
            </a:r>
            <a:r>
              <a:rPr lang="en-US" dirty="0" smtClean="0"/>
              <a:t>with respect to </a:t>
            </a:r>
            <a:r>
              <a:rPr lang="en-US" dirty="0"/>
              <a:t>ecosystem </a:t>
            </a:r>
            <a:r>
              <a:rPr lang="en-US" dirty="0" smtClean="0"/>
              <a:t>considerations.</a:t>
            </a:r>
            <a:endParaRPr lang="en-US" dirty="0"/>
          </a:p>
          <a:p>
            <a:r>
              <a:rPr lang="en-US" dirty="0" smtClean="0"/>
              <a:t>Keep it simple.</a:t>
            </a:r>
            <a:endParaRPr lang="en-US" dirty="0"/>
          </a:p>
        </p:txBody>
      </p:sp>
    </p:spTree>
    <p:extLst>
      <p:ext uri="{BB962C8B-B14F-4D97-AF65-F5344CB8AC3E}">
        <p14:creationId xmlns:p14="http://schemas.microsoft.com/office/powerpoint/2010/main" val="3183037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EBFM	</a:t>
            </a:r>
            <a:endParaRPr lang="en-US" dirty="0"/>
          </a:p>
        </p:txBody>
      </p:sp>
      <p:sp>
        <p:nvSpPr>
          <p:cNvPr id="3" name="Content Placeholder 2"/>
          <p:cNvSpPr>
            <a:spLocks noGrp="1"/>
          </p:cNvSpPr>
          <p:nvPr>
            <p:ph idx="1"/>
          </p:nvPr>
        </p:nvSpPr>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val="41459491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normAutofit/>
          </a:bodyPr>
          <a:lstStyle/>
          <a:p>
            <a:r>
              <a:rPr lang="en-US" dirty="0" smtClean="0"/>
              <a:t>Evaluating Tradeoffs</a:t>
            </a:r>
          </a:p>
          <a:p>
            <a:endParaRPr lang="en-US" dirty="0" smtClean="0"/>
          </a:p>
          <a:p>
            <a:r>
              <a:rPr lang="en-US" dirty="0" smtClean="0"/>
              <a:t>Discussion on:</a:t>
            </a:r>
          </a:p>
          <a:p>
            <a:pPr lvl="1"/>
            <a:r>
              <a:rPr lang="en-US" dirty="0" smtClean="0"/>
              <a:t>Sainsbury &amp; </a:t>
            </a:r>
            <a:r>
              <a:rPr lang="en-US" dirty="0" err="1" smtClean="0"/>
              <a:t>Sumaila</a:t>
            </a:r>
            <a:r>
              <a:rPr lang="en-US" dirty="0" smtClean="0"/>
              <a:t> 2003</a:t>
            </a:r>
          </a:p>
          <a:p>
            <a:pPr lvl="1"/>
            <a:r>
              <a:rPr lang="en-US" dirty="0" smtClean="0"/>
              <a:t>de la Mare 2005</a:t>
            </a:r>
          </a:p>
          <a:p>
            <a:pPr lvl="1"/>
            <a:r>
              <a:rPr lang="en-US" dirty="0" smtClean="0"/>
              <a:t>Worm et al. 2009</a:t>
            </a:r>
          </a:p>
          <a:p>
            <a:pPr lvl="1"/>
            <a:r>
              <a:rPr lang="en-US" dirty="0" smtClean="0"/>
              <a:t>Fulton et al. 2014</a:t>
            </a:r>
          </a:p>
        </p:txBody>
      </p:sp>
    </p:spTree>
    <p:extLst>
      <p:ext uri="{BB962C8B-B14F-4D97-AF65-F5344CB8AC3E}">
        <p14:creationId xmlns:p14="http://schemas.microsoft.com/office/powerpoint/2010/main" val="8479263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pPr eaLnBrk="1" hangingPunct="1"/>
            <a:r>
              <a:rPr lang="en-US" sz="4000">
                <a:solidFill>
                  <a:srgbClr val="000066"/>
                </a:solidFill>
                <a:latin typeface="Arial" charset="0"/>
              </a:rPr>
              <a:t>Mechanisms for Involving Stakeholders</a:t>
            </a:r>
          </a:p>
        </p:txBody>
      </p:sp>
      <p:sp>
        <p:nvSpPr>
          <p:cNvPr id="29699" name="Rectangle 3"/>
          <p:cNvSpPr>
            <a:spLocks noGrp="1" noChangeArrowheads="1"/>
          </p:cNvSpPr>
          <p:nvPr>
            <p:ph type="body" idx="1"/>
          </p:nvPr>
        </p:nvSpPr>
        <p:spPr/>
        <p:txBody>
          <a:bodyPr/>
          <a:lstStyle/>
          <a:p>
            <a:pPr eaLnBrk="1" hangingPunct="1"/>
            <a:r>
              <a:rPr lang="en-US">
                <a:solidFill>
                  <a:srgbClr val="000066"/>
                </a:solidFill>
                <a:latin typeface="Arial" charset="0"/>
              </a:rPr>
              <a:t>When and where:</a:t>
            </a:r>
          </a:p>
          <a:p>
            <a:pPr eaLnBrk="1" hangingPunct="1"/>
            <a:r>
              <a:rPr lang="en-US">
                <a:solidFill>
                  <a:srgbClr val="000066"/>
                </a:solidFill>
                <a:latin typeface="Arial" charset="0"/>
              </a:rPr>
              <a:t>In US, certainly there is now representation at the Council/Commission level, and some of its subcmtes</a:t>
            </a:r>
          </a:p>
          <a:p>
            <a:pPr eaLnBrk="1" hangingPunct="1"/>
            <a:r>
              <a:rPr lang="en-US">
                <a:solidFill>
                  <a:srgbClr val="000066"/>
                </a:solidFill>
                <a:latin typeface="Arial" charset="0"/>
              </a:rPr>
              <a:t>Lots of local </a:t>
            </a:r>
            <a:r>
              <a:rPr lang="ja-JP" altLang="en-US">
                <a:solidFill>
                  <a:srgbClr val="000066"/>
                </a:solidFill>
                <a:latin typeface="Arial" charset="0"/>
              </a:rPr>
              <a:t>“</a:t>
            </a:r>
            <a:r>
              <a:rPr lang="en-US">
                <a:solidFill>
                  <a:srgbClr val="000066"/>
                </a:solidFill>
                <a:latin typeface="Arial" charset="0"/>
              </a:rPr>
              <a:t>special interest</a:t>
            </a:r>
            <a:r>
              <a:rPr lang="ja-JP" altLang="en-US">
                <a:solidFill>
                  <a:srgbClr val="000066"/>
                </a:solidFill>
                <a:latin typeface="Arial" charset="0"/>
              </a:rPr>
              <a:t>”</a:t>
            </a:r>
            <a:r>
              <a:rPr lang="en-US">
                <a:solidFill>
                  <a:srgbClr val="000066"/>
                </a:solidFill>
                <a:latin typeface="Arial" charset="0"/>
              </a:rPr>
              <a:t> groups and organizations</a:t>
            </a:r>
          </a:p>
          <a:p>
            <a:pPr eaLnBrk="1" hangingPunct="1"/>
            <a:r>
              <a:rPr lang="en-US">
                <a:solidFill>
                  <a:srgbClr val="000066"/>
                </a:solidFill>
                <a:latin typeface="Arial" charset="0"/>
              </a:rPr>
              <a:t>Could there be more?</a:t>
            </a:r>
          </a:p>
        </p:txBody>
      </p:sp>
    </p:spTree>
    <p:extLst>
      <p:ext uri="{BB962C8B-B14F-4D97-AF65-F5344CB8AC3E}">
        <p14:creationId xmlns:p14="http://schemas.microsoft.com/office/powerpoint/2010/main" val="2764231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hangingPunct="1"/>
            <a:r>
              <a:rPr lang="en-US" sz="4000">
                <a:solidFill>
                  <a:srgbClr val="000066"/>
                </a:solidFill>
                <a:latin typeface="Arial" charset="0"/>
              </a:rPr>
              <a:t>Mechanisms for Involving Stakeholders</a:t>
            </a:r>
          </a:p>
        </p:txBody>
      </p:sp>
      <p:sp>
        <p:nvSpPr>
          <p:cNvPr id="30723" name="Rectangle 3"/>
          <p:cNvSpPr>
            <a:spLocks noGrp="1" noChangeArrowheads="1"/>
          </p:cNvSpPr>
          <p:nvPr>
            <p:ph type="body" idx="1"/>
          </p:nvPr>
        </p:nvSpPr>
        <p:spPr/>
        <p:txBody>
          <a:bodyPr/>
          <a:lstStyle/>
          <a:p>
            <a:pPr eaLnBrk="1" hangingPunct="1"/>
            <a:r>
              <a:rPr lang="en-US">
                <a:solidFill>
                  <a:srgbClr val="000066"/>
                </a:solidFill>
                <a:latin typeface="Arial" charset="0"/>
              </a:rPr>
              <a:t>More options for involving stakeholders:</a:t>
            </a:r>
          </a:p>
          <a:p>
            <a:pPr eaLnBrk="1" hangingPunct="1"/>
            <a:r>
              <a:rPr lang="en-US">
                <a:solidFill>
                  <a:srgbClr val="000066"/>
                </a:solidFill>
                <a:latin typeface="Arial" charset="0"/>
              </a:rPr>
              <a:t>Workshops, both training and interactive (e.g. MREP)</a:t>
            </a:r>
          </a:p>
          <a:p>
            <a:pPr eaLnBrk="1" hangingPunct="1"/>
            <a:r>
              <a:rPr lang="en-US">
                <a:solidFill>
                  <a:srgbClr val="000066"/>
                </a:solidFill>
                <a:latin typeface="Arial" charset="0"/>
              </a:rPr>
              <a:t>Cooperative Research</a:t>
            </a:r>
          </a:p>
          <a:p>
            <a:pPr eaLnBrk="1" hangingPunct="1"/>
            <a:r>
              <a:rPr lang="en-US">
                <a:solidFill>
                  <a:srgbClr val="000066"/>
                </a:solidFill>
                <a:latin typeface="Arial" charset="0"/>
              </a:rPr>
              <a:t>(More) Involvement in SARC technical cmtes, PDTs, etc.</a:t>
            </a:r>
          </a:p>
          <a:p>
            <a:pPr eaLnBrk="1" hangingPunct="1"/>
            <a:r>
              <a:rPr lang="en-US">
                <a:solidFill>
                  <a:srgbClr val="000066"/>
                </a:solidFill>
                <a:latin typeface="Arial" charset="0"/>
              </a:rPr>
              <a:t>Maybe the need to remove complexity and frustration of the process…</a:t>
            </a:r>
          </a:p>
        </p:txBody>
      </p:sp>
    </p:spTree>
    <p:extLst>
      <p:ext uri="{BB962C8B-B14F-4D97-AF65-F5344CB8AC3E}">
        <p14:creationId xmlns:p14="http://schemas.microsoft.com/office/powerpoint/2010/main" val="1975770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52400" y="274638"/>
            <a:ext cx="8763000" cy="1143000"/>
          </a:xfrm>
        </p:spPr>
        <p:txBody>
          <a:bodyPr/>
          <a:lstStyle/>
          <a:p>
            <a:r>
              <a:rPr lang="en-US" sz="4000" dirty="0">
                <a:latin typeface="Arial" charset="0"/>
              </a:rPr>
              <a:t>One Main Theme Throughout Course</a:t>
            </a:r>
          </a:p>
        </p:txBody>
      </p:sp>
      <p:sp>
        <p:nvSpPr>
          <p:cNvPr id="543747" name="Rectangle 3"/>
          <p:cNvSpPr>
            <a:spLocks noGrp="1" noChangeArrowheads="1"/>
          </p:cNvSpPr>
          <p:nvPr>
            <p:ph type="body" idx="1"/>
          </p:nvPr>
        </p:nvSpPr>
        <p:spPr>
          <a:xfrm>
            <a:off x="152400" y="1600200"/>
            <a:ext cx="8839200" cy="4525963"/>
          </a:xfrm>
        </p:spPr>
        <p:txBody>
          <a:bodyPr/>
          <a:lstStyle/>
          <a:p>
            <a:pPr>
              <a:buFontTx/>
              <a:buNone/>
            </a:pPr>
            <a:endParaRPr lang="en-US" sz="4800" b="1" u="sng">
              <a:solidFill>
                <a:srgbClr val="660066"/>
              </a:solidFill>
            </a:endParaRPr>
          </a:p>
          <a:p>
            <a:pPr algn="ctr">
              <a:buFontTx/>
              <a:buNone/>
            </a:pPr>
            <a:r>
              <a:rPr lang="en-US" sz="4800" b="1" u="sng">
                <a:solidFill>
                  <a:srgbClr val="660066"/>
                </a:solidFill>
              </a:rPr>
              <a:t>CONFRONTING TRADEOFFS</a:t>
            </a:r>
          </a:p>
        </p:txBody>
      </p:sp>
    </p:spTree>
    <p:extLst>
      <p:ext uri="{BB962C8B-B14F-4D97-AF65-F5344CB8AC3E}">
        <p14:creationId xmlns:p14="http://schemas.microsoft.com/office/powerpoint/2010/main" val="3390683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2895183"/>
              </p:ext>
            </p:extLst>
          </p:nvPr>
        </p:nvGraphicFramePr>
        <p:xfrm>
          <a:off x="470029" y="872921"/>
          <a:ext cx="8229600" cy="5933440"/>
        </p:xfrm>
        <a:graphic>
          <a:graphicData uri="http://schemas.openxmlformats.org/drawingml/2006/table">
            <a:tbl>
              <a:tblPr firstRow="1" bandRow="1">
                <a:tableStyleId>{5C22544A-7EE6-4342-B048-85BDC9FD1C3A}</a:tableStyleId>
              </a:tblPr>
              <a:tblGrid>
                <a:gridCol w="1018156"/>
                <a:gridCol w="1347064"/>
                <a:gridCol w="5864380"/>
              </a:tblGrid>
              <a:tr h="370840">
                <a:tc>
                  <a:txBody>
                    <a:bodyPr/>
                    <a:lstStyle/>
                    <a:p>
                      <a:r>
                        <a:rPr lang="en-US" dirty="0" smtClean="0"/>
                        <a:t>Week</a:t>
                      </a:r>
                      <a:endParaRPr lang="en-US" dirty="0"/>
                    </a:p>
                  </a:txBody>
                  <a:tcPr/>
                </a:tc>
                <a:tc>
                  <a:txBody>
                    <a:bodyPr/>
                    <a:lstStyle/>
                    <a:p>
                      <a:r>
                        <a:rPr lang="en-US" dirty="0" smtClean="0"/>
                        <a:t>Theme</a:t>
                      </a:r>
                      <a:endParaRPr lang="en-US" dirty="0"/>
                    </a:p>
                  </a:txBody>
                  <a:tcPr/>
                </a:tc>
                <a:tc>
                  <a:txBody>
                    <a:bodyPr/>
                    <a:lstStyle/>
                    <a:p>
                      <a:r>
                        <a:rPr lang="en-US" dirty="0" smtClean="0"/>
                        <a:t>Topic</a:t>
                      </a:r>
                      <a:endParaRPr lang="en-US" dirty="0"/>
                    </a:p>
                  </a:txBody>
                  <a:tcPr/>
                </a:tc>
              </a:tr>
              <a:tr h="370840">
                <a:tc>
                  <a:txBody>
                    <a:bodyPr/>
                    <a:lstStyle/>
                    <a:p>
                      <a:r>
                        <a:rPr lang="en-US" dirty="0" smtClean="0">
                          <a:solidFill>
                            <a:schemeClr val="tx1"/>
                          </a:solidFill>
                        </a:rPr>
                        <a:t>1/30</a:t>
                      </a:r>
                      <a:endParaRPr lang="en-US" dirty="0">
                        <a:solidFill>
                          <a:schemeClr val="tx1"/>
                        </a:solidFill>
                      </a:endParaRPr>
                    </a:p>
                  </a:txBody>
                  <a:tcPr/>
                </a:tc>
                <a:tc>
                  <a:txBody>
                    <a:bodyPr/>
                    <a:lstStyle/>
                    <a:p>
                      <a:r>
                        <a:rPr lang="en-US" dirty="0" smtClean="0">
                          <a:solidFill>
                            <a:schemeClr val="tx1"/>
                          </a:solidFill>
                        </a:rPr>
                        <a:t>Context</a:t>
                      </a:r>
                      <a:endParaRPr lang="en-US" dirty="0">
                        <a:solidFill>
                          <a:schemeClr val="tx1"/>
                        </a:solidFill>
                      </a:endParaRPr>
                    </a:p>
                  </a:txBody>
                  <a:tcPr/>
                </a:tc>
                <a:tc>
                  <a:txBody>
                    <a:bodyPr/>
                    <a:lstStyle/>
                    <a:p>
                      <a:r>
                        <a:rPr lang="en-US" dirty="0" smtClean="0">
                          <a:solidFill>
                            <a:schemeClr val="tx1"/>
                          </a:solidFill>
                        </a:rPr>
                        <a:t>Introduction, What is EBFM?</a:t>
                      </a:r>
                      <a:endParaRPr lang="en-US" dirty="0">
                        <a:solidFill>
                          <a:schemeClr val="tx1"/>
                        </a:solidFill>
                      </a:endParaRPr>
                    </a:p>
                  </a:txBody>
                  <a:tcPr/>
                </a:tc>
              </a:tr>
              <a:tr h="370840">
                <a:tc>
                  <a:txBody>
                    <a:bodyPr/>
                    <a:lstStyle/>
                    <a:p>
                      <a:r>
                        <a:rPr lang="en-US" dirty="0" smtClean="0">
                          <a:solidFill>
                            <a:schemeClr val="tx1"/>
                          </a:solidFill>
                        </a:rPr>
                        <a:t>2/6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Challenges facing fisheries,</a:t>
                      </a:r>
                      <a:r>
                        <a:rPr lang="en-US" baseline="0" dirty="0" smtClean="0">
                          <a:solidFill>
                            <a:schemeClr val="tx1"/>
                          </a:solidFill>
                        </a:rPr>
                        <a:t> what can EBFM offer?</a:t>
                      </a:r>
                      <a:endParaRPr lang="en-US" dirty="0">
                        <a:solidFill>
                          <a:schemeClr val="tx1"/>
                        </a:solidFill>
                      </a:endParaRPr>
                    </a:p>
                  </a:txBody>
                  <a:tcPr/>
                </a:tc>
              </a:tr>
              <a:tr h="370840">
                <a:tc>
                  <a:txBody>
                    <a:bodyPr/>
                    <a:lstStyle/>
                    <a:p>
                      <a:r>
                        <a:rPr lang="en-US" dirty="0" smtClean="0"/>
                        <a:t>2/13</a:t>
                      </a:r>
                      <a:endParaRPr lang="en-US" dirty="0"/>
                    </a:p>
                  </a:txBody>
                  <a:tcPr/>
                </a:tc>
                <a:tc>
                  <a:txBody>
                    <a:bodyPr/>
                    <a:lstStyle/>
                    <a:p>
                      <a:endParaRPr lang="en-US" dirty="0"/>
                    </a:p>
                  </a:txBody>
                  <a:tcPr/>
                </a:tc>
                <a:tc>
                  <a:txBody>
                    <a:bodyPr/>
                    <a:lstStyle/>
                    <a:p>
                      <a:r>
                        <a:rPr lang="en-US" dirty="0" smtClean="0"/>
                        <a:t>Guest lecture:</a:t>
                      </a:r>
                      <a:r>
                        <a:rPr lang="en-US" baseline="0" dirty="0" smtClean="0"/>
                        <a:t> case studies of EBFM</a:t>
                      </a:r>
                      <a:endParaRPr lang="en-US" dirty="0"/>
                    </a:p>
                  </a:txBody>
                  <a:tcPr/>
                </a:tc>
              </a:tr>
              <a:tr h="370840">
                <a:tc>
                  <a:txBody>
                    <a:bodyPr/>
                    <a:lstStyle/>
                    <a:p>
                      <a:r>
                        <a:rPr lang="en-US" dirty="0" smtClean="0">
                          <a:solidFill>
                            <a:schemeClr val="tx1"/>
                          </a:solidFill>
                        </a:rPr>
                        <a:t>2/20</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Types of advice, decision theories,</a:t>
                      </a:r>
                      <a:r>
                        <a:rPr lang="en-US" baseline="0" dirty="0" smtClean="0">
                          <a:solidFill>
                            <a:schemeClr val="tx1"/>
                          </a:solidFill>
                        </a:rPr>
                        <a:t> </a:t>
                      </a:r>
                      <a:r>
                        <a:rPr lang="en-US" dirty="0" smtClean="0">
                          <a:solidFill>
                            <a:schemeClr val="tx1"/>
                          </a:solidFill>
                        </a:rPr>
                        <a:t>goal-setting</a:t>
                      </a:r>
                      <a:endParaRPr lang="en-US" dirty="0">
                        <a:solidFill>
                          <a:schemeClr val="tx1"/>
                        </a:solidFill>
                      </a:endParaRPr>
                    </a:p>
                  </a:txBody>
                  <a:tcPr/>
                </a:tc>
              </a:tr>
              <a:tr h="370840">
                <a:tc>
                  <a:txBody>
                    <a:bodyPr/>
                    <a:lstStyle/>
                    <a:p>
                      <a:r>
                        <a:rPr lang="en-US" dirty="0" smtClean="0">
                          <a:solidFill>
                            <a:schemeClr val="tx1"/>
                          </a:solidFill>
                        </a:rPr>
                        <a:t>2/27</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Operational</a:t>
                      </a:r>
                    </a:p>
                  </a:txBody>
                  <a:tcPr/>
                </a:tc>
                <a:tc>
                  <a:txBody>
                    <a:bodyPr/>
                    <a:lstStyle/>
                    <a:p>
                      <a:r>
                        <a:rPr lang="en-US" dirty="0" err="1" smtClean="0">
                          <a:solidFill>
                            <a:schemeClr val="tx1"/>
                          </a:solidFill>
                        </a:rPr>
                        <a:t>Bycatch</a:t>
                      </a:r>
                      <a:r>
                        <a:rPr lang="en-US" dirty="0" smtClean="0">
                          <a:solidFill>
                            <a:schemeClr val="tx1"/>
                          </a:solidFill>
                        </a:rPr>
                        <a:t>, habitat, and spatial management</a:t>
                      </a:r>
                      <a:endParaRPr lang="en-US" dirty="0">
                        <a:solidFill>
                          <a:schemeClr val="tx1"/>
                        </a:solidFill>
                      </a:endParaRPr>
                    </a:p>
                  </a:txBody>
                  <a:tcPr/>
                </a:tc>
              </a:tr>
              <a:tr h="370840">
                <a:tc>
                  <a:txBody>
                    <a:bodyPr/>
                    <a:lstStyle/>
                    <a:p>
                      <a:r>
                        <a:rPr lang="en-US" dirty="0" smtClean="0">
                          <a:solidFill>
                            <a:schemeClr val="tx1"/>
                          </a:solidFill>
                        </a:rPr>
                        <a:t>3/6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Ecosystem indicators</a:t>
                      </a:r>
                      <a:endParaRPr lang="en-US" dirty="0">
                        <a:solidFill>
                          <a:schemeClr val="tx1"/>
                        </a:solidFill>
                      </a:endParaRPr>
                    </a:p>
                  </a:txBody>
                  <a:tcPr/>
                </a:tc>
              </a:tr>
              <a:tr h="370840">
                <a:tc>
                  <a:txBody>
                    <a:bodyPr/>
                    <a:lstStyle/>
                    <a:p>
                      <a:r>
                        <a:rPr lang="en-US" sz="1800" dirty="0" smtClean="0">
                          <a:solidFill>
                            <a:schemeClr val="tx1"/>
                          </a:solidFill>
                        </a:rPr>
                        <a:t>3/13</a:t>
                      </a:r>
                      <a:endParaRPr lang="en-US" sz="1800" dirty="0">
                        <a:solidFill>
                          <a:schemeClr val="tx1"/>
                        </a:solidFill>
                      </a:endParaRPr>
                    </a:p>
                  </a:txBody>
                  <a:tcPr/>
                </a:tc>
                <a:tc>
                  <a:txBody>
                    <a:bodyPr/>
                    <a:lstStyle/>
                    <a:p>
                      <a:endParaRPr lang="en-US" sz="1800" dirty="0">
                        <a:solidFill>
                          <a:schemeClr val="tx1"/>
                        </a:solidFill>
                      </a:endParaRPr>
                    </a:p>
                  </a:txBody>
                  <a:tcPr/>
                </a:tc>
                <a:tc>
                  <a:txBody>
                    <a:bodyPr/>
                    <a:lstStyle/>
                    <a:p>
                      <a:r>
                        <a:rPr lang="en-US" sz="1800" dirty="0" smtClean="0">
                          <a:solidFill>
                            <a:schemeClr val="tx1"/>
                          </a:solidFill>
                        </a:rPr>
                        <a:t>Extended single-species and multispecies</a:t>
                      </a:r>
                      <a:r>
                        <a:rPr lang="en-US" sz="1800" baseline="0" dirty="0" smtClean="0">
                          <a:solidFill>
                            <a:schemeClr val="tx1"/>
                          </a:solidFill>
                        </a:rPr>
                        <a:t> models</a:t>
                      </a:r>
                      <a:endParaRPr lang="en-US" sz="1800" dirty="0">
                        <a:solidFill>
                          <a:schemeClr val="tx1"/>
                        </a:solidFill>
                      </a:endParaRPr>
                    </a:p>
                  </a:txBody>
                  <a:tcPr/>
                </a:tc>
              </a:tr>
              <a:tr h="370840">
                <a:tc>
                  <a:txBody>
                    <a:bodyPr/>
                    <a:lstStyle/>
                    <a:p>
                      <a:r>
                        <a:rPr lang="en-US" dirty="0" smtClean="0"/>
                        <a:t>3/20</a:t>
                      </a:r>
                      <a:endParaRPr lang="en-US" dirty="0"/>
                    </a:p>
                  </a:txBody>
                  <a:tcPr/>
                </a:tc>
                <a:tc>
                  <a:txBody>
                    <a:bodyPr/>
                    <a:lstStyle/>
                    <a:p>
                      <a:endParaRPr lang="en-US" dirty="0"/>
                    </a:p>
                  </a:txBody>
                  <a:tcPr/>
                </a:tc>
                <a:tc>
                  <a:txBody>
                    <a:bodyPr/>
                    <a:lstStyle/>
                    <a:p>
                      <a:r>
                        <a:rPr lang="en-US" dirty="0" smtClean="0"/>
                        <a:t>SPRING</a:t>
                      </a:r>
                      <a:r>
                        <a:rPr lang="en-US" baseline="0" dirty="0" smtClean="0"/>
                        <a:t> BREAK</a:t>
                      </a:r>
                      <a:endParaRPr lang="en-US" dirty="0"/>
                    </a:p>
                  </a:txBody>
                  <a:tcPr/>
                </a:tc>
              </a:tr>
              <a:tr h="370840">
                <a:tc>
                  <a:txBody>
                    <a:bodyPr/>
                    <a:lstStyle/>
                    <a:p>
                      <a:r>
                        <a:rPr lang="en-US" dirty="0" smtClean="0">
                          <a:solidFill>
                            <a:schemeClr val="tx1"/>
                          </a:solidFill>
                        </a:rPr>
                        <a:t>3/27</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Aggregate and system</a:t>
                      </a:r>
                      <a:r>
                        <a:rPr lang="en-US" baseline="0" dirty="0" smtClean="0">
                          <a:solidFill>
                            <a:schemeClr val="tx1"/>
                          </a:solidFill>
                        </a:rPr>
                        <a:t> models</a:t>
                      </a:r>
                      <a:endParaRPr lang="en-US" dirty="0">
                        <a:solidFill>
                          <a:schemeClr val="tx1"/>
                        </a:solidFill>
                      </a:endParaRPr>
                    </a:p>
                  </a:txBody>
                  <a:tcPr/>
                </a:tc>
              </a:tr>
              <a:tr h="370840">
                <a:tc>
                  <a:txBody>
                    <a:bodyPr/>
                    <a:lstStyle/>
                    <a:p>
                      <a:r>
                        <a:rPr lang="en-US" dirty="0" smtClean="0">
                          <a:solidFill>
                            <a:schemeClr val="tx1"/>
                          </a:solidFill>
                        </a:rPr>
                        <a:t>4/3</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Ecological risk</a:t>
                      </a:r>
                      <a:r>
                        <a:rPr lang="en-US" baseline="0" dirty="0" smtClean="0">
                          <a:solidFill>
                            <a:schemeClr val="tx1"/>
                          </a:solidFill>
                        </a:rPr>
                        <a:t> assessment</a:t>
                      </a:r>
                      <a:endParaRPr lang="en-US" dirty="0">
                        <a:solidFill>
                          <a:schemeClr val="tx1"/>
                        </a:solidFill>
                      </a:endParaRPr>
                    </a:p>
                  </a:txBody>
                  <a:tcPr/>
                </a:tc>
              </a:tr>
              <a:tr h="370840">
                <a:tc>
                  <a:txBody>
                    <a:bodyPr/>
                    <a:lstStyle/>
                    <a:p>
                      <a:r>
                        <a:rPr lang="en-US" dirty="0" smtClean="0">
                          <a:solidFill>
                            <a:schemeClr val="tx1"/>
                          </a:solidFill>
                        </a:rPr>
                        <a:t>4/10</a:t>
                      </a:r>
                      <a:endParaRPr lang="en-US" dirty="0">
                        <a:solidFill>
                          <a:schemeClr val="tx1"/>
                        </a:solidFill>
                      </a:endParaRPr>
                    </a:p>
                  </a:txBody>
                  <a:tcPr/>
                </a:tc>
                <a:tc>
                  <a:txBody>
                    <a:bodyPr/>
                    <a:lstStyle/>
                    <a:p>
                      <a:r>
                        <a:rPr lang="en-US" dirty="0" smtClean="0">
                          <a:solidFill>
                            <a:schemeClr val="tx1"/>
                          </a:solidFill>
                        </a:rPr>
                        <a:t>Institutional</a:t>
                      </a:r>
                      <a:endParaRPr lang="en-US" dirty="0">
                        <a:solidFill>
                          <a:schemeClr val="tx1"/>
                        </a:solidFill>
                      </a:endParaRPr>
                    </a:p>
                  </a:txBody>
                  <a:tcPr/>
                </a:tc>
                <a:tc>
                  <a:txBody>
                    <a:bodyPr/>
                    <a:lstStyle/>
                    <a:p>
                      <a:r>
                        <a:rPr lang="en-US" dirty="0" smtClean="0">
                          <a:solidFill>
                            <a:schemeClr val="tx1"/>
                          </a:solidFill>
                        </a:rPr>
                        <a:t>Societal</a:t>
                      </a:r>
                      <a:r>
                        <a:rPr lang="en-US" baseline="0" dirty="0" smtClean="0">
                          <a:solidFill>
                            <a:schemeClr val="tx1"/>
                          </a:solidFill>
                        </a:rPr>
                        <a:t> and economic considerations</a:t>
                      </a:r>
                      <a:endParaRPr lang="en-US" dirty="0">
                        <a:solidFill>
                          <a:schemeClr val="tx1"/>
                        </a:solidFill>
                      </a:endParaRPr>
                    </a:p>
                  </a:txBody>
                  <a:tcPr/>
                </a:tc>
              </a:tr>
              <a:tr h="370840">
                <a:tc>
                  <a:txBody>
                    <a:bodyPr/>
                    <a:lstStyle/>
                    <a:p>
                      <a:r>
                        <a:rPr lang="en-US" dirty="0" smtClean="0">
                          <a:solidFill>
                            <a:schemeClr val="accent2"/>
                          </a:solidFill>
                        </a:rPr>
                        <a:t>4/17</a:t>
                      </a:r>
                      <a:endParaRPr lang="en-US" dirty="0">
                        <a:solidFill>
                          <a:schemeClr val="accent2"/>
                        </a:solidFill>
                      </a:endParaRPr>
                    </a:p>
                  </a:txBody>
                  <a:tcPr/>
                </a:tc>
                <a:tc>
                  <a:txBody>
                    <a:bodyPr/>
                    <a:lstStyle/>
                    <a:p>
                      <a:endParaRPr lang="en-US">
                        <a:solidFill>
                          <a:schemeClr val="accent2"/>
                        </a:solidFill>
                      </a:endParaRPr>
                    </a:p>
                  </a:txBody>
                  <a:tcPr/>
                </a:tc>
                <a:tc>
                  <a:txBody>
                    <a:bodyPr/>
                    <a:lstStyle/>
                    <a:p>
                      <a:r>
                        <a:rPr lang="en-US" dirty="0" smtClean="0">
                          <a:solidFill>
                            <a:schemeClr val="accent2"/>
                          </a:solidFill>
                        </a:rPr>
                        <a:t>Governance</a:t>
                      </a:r>
                      <a:r>
                        <a:rPr lang="en-US" baseline="0" dirty="0" smtClean="0">
                          <a:solidFill>
                            <a:schemeClr val="accent2"/>
                          </a:solidFill>
                        </a:rPr>
                        <a:t> and management institutions</a:t>
                      </a:r>
                      <a:endParaRPr lang="en-US" dirty="0">
                        <a:solidFill>
                          <a:schemeClr val="accent2"/>
                        </a:solidFill>
                      </a:endParaRPr>
                    </a:p>
                  </a:txBody>
                  <a:tcPr/>
                </a:tc>
              </a:tr>
              <a:tr h="370840">
                <a:tc>
                  <a:txBody>
                    <a:bodyPr/>
                    <a:lstStyle/>
                    <a:p>
                      <a:r>
                        <a:rPr lang="en-US" dirty="0" smtClean="0"/>
                        <a:t>4/24</a:t>
                      </a:r>
                      <a:endParaRPr lang="en-US" dirty="0"/>
                    </a:p>
                  </a:txBody>
                  <a:tcPr/>
                </a:tc>
                <a:tc>
                  <a:txBody>
                    <a:bodyPr/>
                    <a:lstStyle/>
                    <a:p>
                      <a:r>
                        <a:rPr lang="en-US" dirty="0" smtClean="0"/>
                        <a:t>Holistic</a:t>
                      </a:r>
                      <a:endParaRPr lang="en-US" dirty="0"/>
                    </a:p>
                  </a:txBody>
                  <a:tcPr/>
                </a:tc>
                <a:tc>
                  <a:txBody>
                    <a:bodyPr/>
                    <a:lstStyle/>
                    <a:p>
                      <a:r>
                        <a:rPr lang="en-US" dirty="0" smtClean="0"/>
                        <a:t>Evaluating tradeoffs</a:t>
                      </a:r>
                      <a:endParaRPr lang="en-US" dirty="0"/>
                    </a:p>
                  </a:txBody>
                  <a:tcPr/>
                </a:tc>
              </a:tr>
              <a:tr h="370840">
                <a:tc>
                  <a:txBody>
                    <a:bodyPr/>
                    <a:lstStyle/>
                    <a:p>
                      <a:r>
                        <a:rPr lang="en-US" dirty="0" smtClean="0"/>
                        <a:t>5/1</a:t>
                      </a:r>
                      <a:endParaRPr lang="en-US" dirty="0"/>
                    </a:p>
                  </a:txBody>
                  <a:tcPr/>
                </a:tc>
                <a:tc>
                  <a:txBody>
                    <a:bodyPr/>
                    <a:lstStyle/>
                    <a:p>
                      <a:endParaRPr lang="en-US" dirty="0"/>
                    </a:p>
                  </a:txBody>
                  <a:tcPr/>
                </a:tc>
                <a:tc>
                  <a:txBody>
                    <a:bodyPr/>
                    <a:lstStyle/>
                    <a:p>
                      <a:r>
                        <a:rPr lang="en-US" dirty="0" smtClean="0"/>
                        <a:t>Moving</a:t>
                      </a:r>
                      <a:r>
                        <a:rPr lang="en-US" baseline="0" dirty="0" smtClean="0"/>
                        <a:t> towards ecosystem based management</a:t>
                      </a:r>
                      <a:endParaRPr lang="en-US" dirty="0"/>
                    </a:p>
                  </a:txBody>
                  <a:tcPr/>
                </a:tc>
              </a:tr>
              <a:tr h="370840">
                <a:tc>
                  <a:txBody>
                    <a:bodyPr/>
                    <a:lstStyle/>
                    <a:p>
                      <a:r>
                        <a:rPr lang="en-US" dirty="0" smtClean="0"/>
                        <a:t>5/8</a:t>
                      </a:r>
                      <a:endParaRPr lang="en-US" dirty="0"/>
                    </a:p>
                  </a:txBody>
                  <a:tcPr/>
                </a:tc>
                <a:tc>
                  <a:txBody>
                    <a:bodyPr/>
                    <a:lstStyle/>
                    <a:p>
                      <a:endParaRPr lang="en-US" dirty="0"/>
                    </a:p>
                  </a:txBody>
                  <a:tcPr/>
                </a:tc>
                <a:tc>
                  <a:txBody>
                    <a:bodyPr/>
                    <a:lstStyle/>
                    <a:p>
                      <a:r>
                        <a:rPr lang="en-US" dirty="0" smtClean="0"/>
                        <a:t>Final</a:t>
                      </a:r>
                      <a:r>
                        <a:rPr lang="en-US" baseline="0" dirty="0" smtClean="0"/>
                        <a:t> exam: Project Presentations</a:t>
                      </a:r>
                      <a:endParaRPr lang="en-US" dirty="0"/>
                    </a:p>
                  </a:txBody>
                  <a:tcPr/>
                </a:tc>
              </a:tr>
            </a:tbl>
          </a:graphicData>
        </a:graphic>
      </p:graphicFrame>
    </p:spTree>
    <p:extLst>
      <p:ext uri="{BB962C8B-B14F-4D97-AF65-F5344CB8AC3E}">
        <p14:creationId xmlns:p14="http://schemas.microsoft.com/office/powerpoint/2010/main" val="11166438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Fisheries Governance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FAO</a:t>
            </a:r>
            <a:r>
              <a:rPr lang="en-US" dirty="0"/>
              <a:t>: http://</a:t>
            </a:r>
            <a:r>
              <a:rPr lang="en-US" dirty="0" err="1"/>
              <a:t>www.fao.org</a:t>
            </a:r>
            <a:r>
              <a:rPr lang="en-US" dirty="0"/>
              <a:t>/fishery/topic/2014/</a:t>
            </a:r>
            <a:r>
              <a:rPr lang="en-US" dirty="0" smtClean="0"/>
              <a:t>en</a:t>
            </a:r>
          </a:p>
          <a:p>
            <a:endParaRPr lang="en-US" dirty="0" smtClean="0"/>
          </a:p>
          <a:p>
            <a:r>
              <a:rPr lang="en-US" dirty="0" smtClean="0"/>
              <a:t>guiding </a:t>
            </a:r>
            <a:r>
              <a:rPr lang="en-US" dirty="0"/>
              <a:t>principles and goals, both conceptual and operational;</a:t>
            </a:r>
          </a:p>
          <a:p>
            <a:r>
              <a:rPr lang="en-US" dirty="0"/>
              <a:t>the ways and means of organization and coordination;</a:t>
            </a:r>
          </a:p>
          <a:p>
            <a:r>
              <a:rPr lang="en-US" dirty="0"/>
              <a:t>the infrastructure of socio-political, economic and legal institutions and instruments;</a:t>
            </a:r>
          </a:p>
          <a:p>
            <a:r>
              <a:rPr lang="en-US" dirty="0"/>
              <a:t>the nature and modus operandi of the processes;</a:t>
            </a:r>
          </a:p>
          <a:p>
            <a:r>
              <a:rPr lang="en-US" dirty="0"/>
              <a:t>the actors and their roles;</a:t>
            </a:r>
          </a:p>
          <a:p>
            <a:r>
              <a:rPr lang="en-US" dirty="0"/>
              <a:t>the policies, plans and measures that are produced; as well as</a:t>
            </a:r>
          </a:p>
          <a:p>
            <a:r>
              <a:rPr lang="en-US" dirty="0"/>
              <a:t>the outcomes of the exercise.</a:t>
            </a:r>
          </a:p>
          <a:p>
            <a:endParaRPr lang="en-US" dirty="0"/>
          </a:p>
        </p:txBody>
      </p:sp>
    </p:spTree>
    <p:extLst>
      <p:ext uri="{BB962C8B-B14F-4D97-AF65-F5344CB8AC3E}">
        <p14:creationId xmlns:p14="http://schemas.microsoft.com/office/powerpoint/2010/main" val="340186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governance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“Governance </a:t>
            </a:r>
            <a:r>
              <a:rPr lang="en-US" dirty="0"/>
              <a:t>is the whole body of public as well as private interactions taken to solve problems and create societal opportunities. </a:t>
            </a:r>
            <a:r>
              <a:rPr lang="en-US" dirty="0" smtClean="0"/>
              <a:t>It </a:t>
            </a:r>
            <a:r>
              <a:rPr lang="en-US" dirty="0"/>
              <a:t>includes the formulation of principles guiding those interactions and care for institutions that enable </a:t>
            </a:r>
            <a:r>
              <a:rPr lang="en-US" dirty="0" smtClean="0"/>
              <a:t>them” </a:t>
            </a:r>
            <a:r>
              <a:rPr lang="en-US" dirty="0"/>
              <a:t>(</a:t>
            </a:r>
            <a:r>
              <a:rPr lang="en-US" dirty="0" err="1"/>
              <a:t>Kooiman</a:t>
            </a:r>
            <a:r>
              <a:rPr lang="en-US" dirty="0"/>
              <a:t> and </a:t>
            </a:r>
            <a:r>
              <a:rPr lang="en-US" dirty="0" err="1"/>
              <a:t>Bavinck</a:t>
            </a:r>
            <a:r>
              <a:rPr lang="en-US" dirty="0"/>
              <a:t>, </a:t>
            </a:r>
            <a:r>
              <a:rPr lang="en-US" dirty="0" smtClean="0"/>
              <a:t>2005)</a:t>
            </a:r>
            <a:r>
              <a:rPr lang="en-US" dirty="0"/>
              <a:t>.</a:t>
            </a:r>
          </a:p>
          <a:p>
            <a:pPr marL="0" indent="0">
              <a:buNone/>
            </a:pPr>
            <a:endParaRPr lang="en-US" dirty="0"/>
          </a:p>
        </p:txBody>
      </p:sp>
    </p:spTree>
    <p:extLst>
      <p:ext uri="{BB962C8B-B14F-4D97-AF65-F5344CB8AC3E}">
        <p14:creationId xmlns:p14="http://schemas.microsoft.com/office/powerpoint/2010/main" val="421038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governance (FAO)</a:t>
            </a:r>
            <a:endParaRPr lang="en-US" dirty="0"/>
          </a:p>
        </p:txBody>
      </p:sp>
      <p:sp>
        <p:nvSpPr>
          <p:cNvPr id="3" name="Content Placeholder 2"/>
          <p:cNvSpPr>
            <a:spLocks noGrp="1"/>
          </p:cNvSpPr>
          <p:nvPr>
            <p:ph idx="1"/>
          </p:nvPr>
        </p:nvSpPr>
        <p:spPr/>
        <p:txBody>
          <a:bodyPr>
            <a:normAutofit fontScale="92500"/>
          </a:bodyPr>
          <a:lstStyle/>
          <a:p>
            <a:r>
              <a:rPr lang="en-US" dirty="0" smtClean="0"/>
              <a:t>Has </a:t>
            </a:r>
            <a:r>
              <a:rPr lang="en-US" dirty="0"/>
              <a:t>international, </a:t>
            </a:r>
            <a:r>
              <a:rPr lang="en-US" dirty="0" smtClean="0"/>
              <a:t>national, </a:t>
            </a:r>
            <a:r>
              <a:rPr lang="en-US" dirty="0"/>
              <a:t>and local </a:t>
            </a:r>
            <a:r>
              <a:rPr lang="en-US" dirty="0" smtClean="0"/>
              <a:t>dimensions.</a:t>
            </a:r>
          </a:p>
          <a:p>
            <a:r>
              <a:rPr lang="en-US" dirty="0" smtClean="0"/>
              <a:t>Includes </a:t>
            </a:r>
            <a:r>
              <a:rPr lang="en-US" dirty="0"/>
              <a:t>legally binding rules, such as national policies and legislation or international treaties as well as customary social </a:t>
            </a:r>
            <a:r>
              <a:rPr lang="en-US" dirty="0" smtClean="0"/>
              <a:t>arrangements.</a:t>
            </a:r>
          </a:p>
          <a:p>
            <a:r>
              <a:rPr lang="en-US" dirty="0" smtClean="0"/>
              <a:t>Multi-scale</a:t>
            </a:r>
            <a:r>
              <a:rPr lang="en-US" dirty="0"/>
              <a:t>, covering long-</a:t>
            </a:r>
            <a:r>
              <a:rPr lang="en-US" dirty="0" smtClean="0"/>
              <a:t>term strategic</a:t>
            </a:r>
            <a:r>
              <a:rPr lang="en-US" dirty="0"/>
              <a:t> </a:t>
            </a:r>
            <a:r>
              <a:rPr lang="en-US" dirty="0" smtClean="0"/>
              <a:t>planning </a:t>
            </a:r>
            <a:r>
              <a:rPr lang="en-US" dirty="0"/>
              <a:t>as well as short-term operational </a:t>
            </a:r>
            <a:r>
              <a:rPr lang="en-US" dirty="0" smtClean="0"/>
              <a:t>management, and </a:t>
            </a:r>
            <a:r>
              <a:rPr lang="en-US" dirty="0"/>
              <a:t>local fisheries as well as whole ecosystems. </a:t>
            </a:r>
            <a:endParaRPr lang="en-US" dirty="0" smtClean="0"/>
          </a:p>
          <a:p>
            <a:r>
              <a:rPr lang="en-US" dirty="0" smtClean="0"/>
              <a:t>Public</a:t>
            </a:r>
            <a:r>
              <a:rPr lang="en-US" dirty="0"/>
              <a:t>, private, and hybrid components that interact in ensuring administration and regulation of the sector.</a:t>
            </a:r>
          </a:p>
        </p:txBody>
      </p:sp>
    </p:spTree>
    <p:extLst>
      <p:ext uri="{BB962C8B-B14F-4D97-AF65-F5344CB8AC3E}">
        <p14:creationId xmlns:p14="http://schemas.microsoft.com/office/powerpoint/2010/main" val="167554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55" y="183923"/>
            <a:ext cx="8734777" cy="688359"/>
          </a:xfrm>
        </p:spPr>
        <p:txBody>
          <a:bodyPr>
            <a:normAutofit fontScale="90000"/>
          </a:bodyPr>
          <a:lstStyle/>
          <a:p>
            <a:r>
              <a:rPr lang="en-US" dirty="0" smtClean="0"/>
              <a:t>Basis for governance and management institutions</a:t>
            </a:r>
            <a:endParaRPr lang="en-US" dirty="0"/>
          </a:p>
        </p:txBody>
      </p:sp>
      <p:sp>
        <p:nvSpPr>
          <p:cNvPr id="3" name="Content Placeholder 2"/>
          <p:cNvSpPr>
            <a:spLocks noGrp="1"/>
          </p:cNvSpPr>
          <p:nvPr>
            <p:ph idx="1"/>
          </p:nvPr>
        </p:nvSpPr>
        <p:spPr/>
        <p:txBody>
          <a:bodyPr/>
          <a:lstStyle/>
          <a:p>
            <a:r>
              <a:rPr lang="en-US" dirty="0"/>
              <a:t>In most instances, there are </a:t>
            </a:r>
            <a:r>
              <a:rPr lang="en-US" dirty="0" smtClean="0"/>
              <a:t>international </a:t>
            </a:r>
            <a:r>
              <a:rPr lang="en-US" dirty="0"/>
              <a:t>or </a:t>
            </a:r>
            <a:r>
              <a:rPr lang="en-US" dirty="0" smtClean="0"/>
              <a:t>national </a:t>
            </a:r>
            <a:r>
              <a:rPr lang="en-US" dirty="0"/>
              <a:t>or even </a:t>
            </a:r>
            <a:r>
              <a:rPr lang="en-US" dirty="0" smtClean="0"/>
              <a:t>regional </a:t>
            </a:r>
            <a:r>
              <a:rPr lang="en-US" dirty="0"/>
              <a:t>Laws that form the basis for </a:t>
            </a:r>
            <a:r>
              <a:rPr lang="en-US" dirty="0" smtClean="0"/>
              <a:t>natural resource management.</a:t>
            </a:r>
            <a:endParaRPr lang="en-US" dirty="0"/>
          </a:p>
          <a:p>
            <a:pPr lvl="1"/>
            <a:r>
              <a:rPr lang="en-US" dirty="0" smtClean="0"/>
              <a:t>Legislative </a:t>
            </a:r>
            <a:r>
              <a:rPr lang="en-US" dirty="0"/>
              <a:t>mandates </a:t>
            </a:r>
            <a:r>
              <a:rPr lang="en-US" dirty="0" smtClean="0"/>
              <a:t>on which policies </a:t>
            </a:r>
            <a:r>
              <a:rPr lang="en-US" dirty="0"/>
              <a:t>are based </a:t>
            </a:r>
            <a:r>
              <a:rPr lang="en-US" dirty="0" smtClean="0"/>
              <a:t> </a:t>
            </a:r>
            <a:endParaRPr lang="en-US" dirty="0"/>
          </a:p>
          <a:p>
            <a:r>
              <a:rPr lang="en-US" dirty="0" smtClean="0"/>
              <a:t>A </a:t>
            </a:r>
            <a:r>
              <a:rPr lang="en-US" dirty="0"/>
              <a:t>need to </a:t>
            </a:r>
            <a:r>
              <a:rPr lang="en-US" dirty="0" smtClean="0"/>
              <a:t>“unpack</a:t>
            </a:r>
            <a:r>
              <a:rPr lang="en-US" dirty="0"/>
              <a:t>” laws and policies to broad goals, followed then by specific </a:t>
            </a:r>
            <a:r>
              <a:rPr lang="en-US" dirty="0" smtClean="0"/>
              <a:t>goals.</a:t>
            </a:r>
          </a:p>
        </p:txBody>
      </p:sp>
    </p:spTree>
    <p:extLst>
      <p:ext uri="{BB962C8B-B14F-4D97-AF65-F5344CB8AC3E}">
        <p14:creationId xmlns:p14="http://schemas.microsoft.com/office/powerpoint/2010/main" val="3344743127"/>
      </p:ext>
    </p:extLst>
  </p:cSld>
  <p:clrMapOvr>
    <a:masterClrMapping/>
  </p:clrMapOvr>
</p:sld>
</file>

<file path=ppt/theme/theme1.xml><?xml version="1.0" encoding="utf-8"?>
<a:theme xmlns:a="http://schemas.openxmlformats.org/drawingml/2006/main" name="noaa_fisheries_presentation_template_final">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7456</TotalTime>
  <Words>1758</Words>
  <Application>Microsoft Macintosh PowerPoint</Application>
  <PresentationFormat>On-screen Show (4:3)</PresentationFormat>
  <Paragraphs>239</Paragraphs>
  <Slides>39</Slides>
  <Notes>1</Notes>
  <HiddenSlides>2</HiddenSlides>
  <MMClips>0</MMClips>
  <ScaleCrop>false</ScaleCrop>
  <HeadingPairs>
    <vt:vector size="4" baseType="variant">
      <vt:variant>
        <vt:lpstr>Theme</vt:lpstr>
      </vt:variant>
      <vt:variant>
        <vt:i4>4</vt:i4>
      </vt:variant>
      <vt:variant>
        <vt:lpstr>Slide Titles</vt:lpstr>
      </vt:variant>
      <vt:variant>
        <vt:i4>39</vt:i4>
      </vt:variant>
    </vt:vector>
  </HeadingPairs>
  <TitlesOfParts>
    <vt:vector size="43" baseType="lpstr">
      <vt:lpstr>noaa_fisheries_presentation_template_final</vt:lpstr>
      <vt:lpstr>NOAA Divider Slides</vt:lpstr>
      <vt:lpstr>NOAA Title Options</vt:lpstr>
      <vt:lpstr>GFAY_Custom</vt:lpstr>
      <vt:lpstr>MAR 530: Ecosystem Based Fisheries Management</vt:lpstr>
      <vt:lpstr>Last Time…</vt:lpstr>
      <vt:lpstr>Today’s Outline</vt:lpstr>
      <vt:lpstr>One Main Theme Throughout Course</vt:lpstr>
      <vt:lpstr>Simplified Schedule</vt:lpstr>
      <vt:lpstr>Defining Fisheries Governance</vt:lpstr>
      <vt:lpstr>Defining governance</vt:lpstr>
      <vt:lpstr>Fishery governance (FAO)</vt:lpstr>
      <vt:lpstr>Basis for governance and management institutions</vt:lpstr>
      <vt:lpstr>PowerPoint Presentation</vt:lpstr>
      <vt:lpstr>PowerPoint Presentation</vt:lpstr>
      <vt:lpstr>“Not only was an ecosystem management approach legal, it was mandatory if all applicable laws were to be simultaneously obeyed.”      Jack Ward Thomas </vt:lpstr>
      <vt:lpstr>Unpacking Laws &amp; Platitudes</vt:lpstr>
      <vt:lpstr>The need for governance &amp; management</vt:lpstr>
      <vt:lpstr>The need for governance &amp; management</vt:lpstr>
      <vt:lpstr>The need for Governance Institutions</vt:lpstr>
      <vt:lpstr>Link’s three pillars of management system</vt:lpstr>
      <vt:lpstr>Governance Frameworks</vt:lpstr>
      <vt:lpstr>Equitable Allocation</vt:lpstr>
      <vt:lpstr>Accountability</vt:lpstr>
      <vt:lpstr>Good fisheries governance</vt:lpstr>
      <vt:lpstr>Governance attributes</vt:lpstr>
      <vt:lpstr>Co-management</vt:lpstr>
      <vt:lpstr>Governance &amp; Management Institutions: EBFM</vt:lpstr>
      <vt:lpstr>Benchmarking factors for governance with EBFM</vt:lpstr>
      <vt:lpstr>The role of “The Plan”</vt:lpstr>
      <vt:lpstr>Fishery Management Plans</vt:lpstr>
      <vt:lpstr>Fishery Management Plans</vt:lpstr>
      <vt:lpstr>Fishery Management Plans</vt:lpstr>
      <vt:lpstr>Fishery Management Plans</vt:lpstr>
      <vt:lpstr>Fishery Ecosystem Plans (FEPs)</vt:lpstr>
      <vt:lpstr>Pacific coast Fishery Ecosystem Plan (PFMC)</vt:lpstr>
      <vt:lpstr>Combating Complexilliness</vt:lpstr>
      <vt:lpstr>Combating Complexilliness</vt:lpstr>
      <vt:lpstr>What do we need?</vt:lpstr>
      <vt:lpstr>Doing EBFM </vt:lpstr>
      <vt:lpstr>What’s Next?</vt:lpstr>
      <vt:lpstr>Mechanisms for Involving Stakeholders</vt:lpstr>
      <vt:lpstr>Mechanisms for Involving Stakeholders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494</cp:revision>
  <dcterms:created xsi:type="dcterms:W3CDTF">2014-06-04T00:44:42Z</dcterms:created>
  <dcterms:modified xsi:type="dcterms:W3CDTF">2015-04-17T14:12:58Z</dcterms:modified>
  <cp:category/>
</cp:coreProperties>
</file>